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1"/>
  </p:notesMasterIdLst>
  <p:sldIdLst>
    <p:sldId id="256" r:id="rId2"/>
    <p:sldId id="258" r:id="rId3"/>
    <p:sldId id="313" r:id="rId4"/>
    <p:sldId id="259" r:id="rId5"/>
    <p:sldId id="269" r:id="rId6"/>
    <p:sldId id="312" r:id="rId7"/>
    <p:sldId id="377" r:id="rId8"/>
    <p:sldId id="378" r:id="rId9"/>
    <p:sldId id="260" r:id="rId10"/>
    <p:sldId id="276" r:id="rId11"/>
    <p:sldId id="382" r:id="rId12"/>
    <p:sldId id="380" r:id="rId13"/>
    <p:sldId id="381" r:id="rId14"/>
    <p:sldId id="383" r:id="rId15"/>
    <p:sldId id="384" r:id="rId16"/>
    <p:sldId id="385" r:id="rId17"/>
    <p:sldId id="386" r:id="rId18"/>
    <p:sldId id="387" r:id="rId19"/>
    <p:sldId id="388" r:id="rId20"/>
    <p:sldId id="389" r:id="rId21"/>
    <p:sldId id="390" r:id="rId22"/>
    <p:sldId id="391" r:id="rId23"/>
    <p:sldId id="392" r:id="rId24"/>
    <p:sldId id="393" r:id="rId25"/>
    <p:sldId id="394" r:id="rId26"/>
    <p:sldId id="395" r:id="rId27"/>
    <p:sldId id="396" r:id="rId28"/>
    <p:sldId id="397" r:id="rId29"/>
    <p:sldId id="398" r:id="rId30"/>
    <p:sldId id="399" r:id="rId31"/>
    <p:sldId id="400" r:id="rId32"/>
    <p:sldId id="401" r:id="rId33"/>
    <p:sldId id="402" r:id="rId34"/>
    <p:sldId id="403" r:id="rId35"/>
    <p:sldId id="404" r:id="rId36"/>
    <p:sldId id="405" r:id="rId37"/>
    <p:sldId id="406" r:id="rId38"/>
    <p:sldId id="407" r:id="rId39"/>
    <p:sldId id="408" r:id="rId40"/>
    <p:sldId id="409" r:id="rId41"/>
    <p:sldId id="289" r:id="rId42"/>
    <p:sldId id="410" r:id="rId43"/>
    <p:sldId id="412" r:id="rId44"/>
    <p:sldId id="411" r:id="rId45"/>
    <p:sldId id="413" r:id="rId46"/>
    <p:sldId id="414" r:id="rId47"/>
    <p:sldId id="415" r:id="rId48"/>
    <p:sldId id="362" r:id="rId49"/>
    <p:sldId id="267" r:id="rId50"/>
  </p:sldIdLst>
  <p:sldSz cx="9144000" cy="6858000" type="screen4x3"/>
  <p:notesSz cx="6858000" cy="9144000"/>
  <p:defaultTextStyle>
    <a:defPPr>
      <a:defRPr lang="en-US"/>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14" d="100"/>
          <a:sy n="114" d="100"/>
        </p:scale>
        <p:origin x="-147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BB0BA7-74D0-4ABB-B1EA-39A0C3E6D47B}" type="datetimeFigureOut">
              <a:rPr lang="ru-RU" smtClean="0"/>
              <a:t>07.12.2023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E4E0FC-EFFA-4F18-B7E2-5570717A65D0}" type="slidenum">
              <a:rPr lang="ru-RU" smtClean="0"/>
              <a:t>‹#›</a:t>
            </a:fld>
            <a:endParaRPr lang="ru-RU"/>
          </a:p>
        </p:txBody>
      </p:sp>
    </p:spTree>
    <p:extLst>
      <p:ext uri="{BB962C8B-B14F-4D97-AF65-F5344CB8AC3E}">
        <p14:creationId xmlns:p14="http://schemas.microsoft.com/office/powerpoint/2010/main" val="858944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10</a:t>
            </a:fld>
            <a:endParaRPr lang="ru-RU"/>
          </a:p>
        </p:txBody>
      </p:sp>
    </p:spTree>
    <p:extLst>
      <p:ext uri="{BB962C8B-B14F-4D97-AF65-F5344CB8AC3E}">
        <p14:creationId xmlns:p14="http://schemas.microsoft.com/office/powerpoint/2010/main" val="1157156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26</a:t>
            </a:fld>
            <a:endParaRPr lang="ru-RU"/>
          </a:p>
        </p:txBody>
      </p:sp>
    </p:spTree>
    <p:extLst>
      <p:ext uri="{BB962C8B-B14F-4D97-AF65-F5344CB8AC3E}">
        <p14:creationId xmlns:p14="http://schemas.microsoft.com/office/powerpoint/2010/main" val="3859266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27</a:t>
            </a:fld>
            <a:endParaRPr lang="ru-RU"/>
          </a:p>
        </p:txBody>
      </p:sp>
    </p:spTree>
    <p:extLst>
      <p:ext uri="{BB962C8B-B14F-4D97-AF65-F5344CB8AC3E}">
        <p14:creationId xmlns:p14="http://schemas.microsoft.com/office/powerpoint/2010/main" val="1716639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28</a:t>
            </a:fld>
            <a:endParaRPr lang="ru-RU"/>
          </a:p>
        </p:txBody>
      </p:sp>
    </p:spTree>
    <p:extLst>
      <p:ext uri="{BB962C8B-B14F-4D97-AF65-F5344CB8AC3E}">
        <p14:creationId xmlns:p14="http://schemas.microsoft.com/office/powerpoint/2010/main" val="3372237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29</a:t>
            </a:fld>
            <a:endParaRPr lang="ru-RU"/>
          </a:p>
        </p:txBody>
      </p:sp>
    </p:spTree>
    <p:extLst>
      <p:ext uri="{BB962C8B-B14F-4D97-AF65-F5344CB8AC3E}">
        <p14:creationId xmlns:p14="http://schemas.microsoft.com/office/powerpoint/2010/main" val="1373683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30</a:t>
            </a:fld>
            <a:endParaRPr lang="ru-RU"/>
          </a:p>
        </p:txBody>
      </p:sp>
    </p:spTree>
    <p:extLst>
      <p:ext uri="{BB962C8B-B14F-4D97-AF65-F5344CB8AC3E}">
        <p14:creationId xmlns:p14="http://schemas.microsoft.com/office/powerpoint/2010/main" val="3436015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31</a:t>
            </a:fld>
            <a:endParaRPr lang="ru-RU"/>
          </a:p>
        </p:txBody>
      </p:sp>
    </p:spTree>
    <p:extLst>
      <p:ext uri="{BB962C8B-B14F-4D97-AF65-F5344CB8AC3E}">
        <p14:creationId xmlns:p14="http://schemas.microsoft.com/office/powerpoint/2010/main" val="616548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32</a:t>
            </a:fld>
            <a:endParaRPr lang="ru-RU"/>
          </a:p>
        </p:txBody>
      </p:sp>
    </p:spTree>
    <p:extLst>
      <p:ext uri="{BB962C8B-B14F-4D97-AF65-F5344CB8AC3E}">
        <p14:creationId xmlns:p14="http://schemas.microsoft.com/office/powerpoint/2010/main" val="28452948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33</a:t>
            </a:fld>
            <a:endParaRPr lang="ru-RU"/>
          </a:p>
        </p:txBody>
      </p:sp>
    </p:spTree>
    <p:extLst>
      <p:ext uri="{BB962C8B-B14F-4D97-AF65-F5344CB8AC3E}">
        <p14:creationId xmlns:p14="http://schemas.microsoft.com/office/powerpoint/2010/main" val="2338680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34</a:t>
            </a:fld>
            <a:endParaRPr lang="ru-RU"/>
          </a:p>
        </p:txBody>
      </p:sp>
    </p:spTree>
    <p:extLst>
      <p:ext uri="{BB962C8B-B14F-4D97-AF65-F5344CB8AC3E}">
        <p14:creationId xmlns:p14="http://schemas.microsoft.com/office/powerpoint/2010/main" val="3608720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35</a:t>
            </a:fld>
            <a:endParaRPr lang="ru-RU"/>
          </a:p>
        </p:txBody>
      </p:sp>
    </p:spTree>
    <p:extLst>
      <p:ext uri="{BB962C8B-B14F-4D97-AF65-F5344CB8AC3E}">
        <p14:creationId xmlns:p14="http://schemas.microsoft.com/office/powerpoint/2010/main" val="87693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18</a:t>
            </a:fld>
            <a:endParaRPr lang="ru-RU"/>
          </a:p>
        </p:txBody>
      </p:sp>
    </p:spTree>
    <p:extLst>
      <p:ext uri="{BB962C8B-B14F-4D97-AF65-F5344CB8AC3E}">
        <p14:creationId xmlns:p14="http://schemas.microsoft.com/office/powerpoint/2010/main" val="1202408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36</a:t>
            </a:fld>
            <a:endParaRPr lang="ru-RU"/>
          </a:p>
        </p:txBody>
      </p:sp>
    </p:spTree>
    <p:extLst>
      <p:ext uri="{BB962C8B-B14F-4D97-AF65-F5344CB8AC3E}">
        <p14:creationId xmlns:p14="http://schemas.microsoft.com/office/powerpoint/2010/main" val="35816390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37</a:t>
            </a:fld>
            <a:endParaRPr lang="ru-RU"/>
          </a:p>
        </p:txBody>
      </p:sp>
    </p:spTree>
    <p:extLst>
      <p:ext uri="{BB962C8B-B14F-4D97-AF65-F5344CB8AC3E}">
        <p14:creationId xmlns:p14="http://schemas.microsoft.com/office/powerpoint/2010/main" val="35784062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38</a:t>
            </a:fld>
            <a:endParaRPr lang="ru-RU"/>
          </a:p>
        </p:txBody>
      </p:sp>
    </p:spTree>
    <p:extLst>
      <p:ext uri="{BB962C8B-B14F-4D97-AF65-F5344CB8AC3E}">
        <p14:creationId xmlns:p14="http://schemas.microsoft.com/office/powerpoint/2010/main" val="7868792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39</a:t>
            </a:fld>
            <a:endParaRPr lang="ru-RU"/>
          </a:p>
        </p:txBody>
      </p:sp>
    </p:spTree>
    <p:extLst>
      <p:ext uri="{BB962C8B-B14F-4D97-AF65-F5344CB8AC3E}">
        <p14:creationId xmlns:p14="http://schemas.microsoft.com/office/powerpoint/2010/main" val="24934896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40</a:t>
            </a:fld>
            <a:endParaRPr lang="ru-RU"/>
          </a:p>
        </p:txBody>
      </p:sp>
    </p:spTree>
    <p:extLst>
      <p:ext uri="{BB962C8B-B14F-4D97-AF65-F5344CB8AC3E}">
        <p14:creationId xmlns:p14="http://schemas.microsoft.com/office/powerpoint/2010/main" val="1761919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19</a:t>
            </a:fld>
            <a:endParaRPr lang="ru-RU"/>
          </a:p>
        </p:txBody>
      </p:sp>
    </p:spTree>
    <p:extLst>
      <p:ext uri="{BB962C8B-B14F-4D97-AF65-F5344CB8AC3E}">
        <p14:creationId xmlns:p14="http://schemas.microsoft.com/office/powerpoint/2010/main" val="3250073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20</a:t>
            </a:fld>
            <a:endParaRPr lang="ru-RU"/>
          </a:p>
        </p:txBody>
      </p:sp>
    </p:spTree>
    <p:extLst>
      <p:ext uri="{BB962C8B-B14F-4D97-AF65-F5344CB8AC3E}">
        <p14:creationId xmlns:p14="http://schemas.microsoft.com/office/powerpoint/2010/main" val="3023867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21</a:t>
            </a:fld>
            <a:endParaRPr lang="ru-RU"/>
          </a:p>
        </p:txBody>
      </p:sp>
    </p:spTree>
    <p:extLst>
      <p:ext uri="{BB962C8B-B14F-4D97-AF65-F5344CB8AC3E}">
        <p14:creationId xmlns:p14="http://schemas.microsoft.com/office/powerpoint/2010/main" val="2351258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22</a:t>
            </a:fld>
            <a:endParaRPr lang="ru-RU"/>
          </a:p>
        </p:txBody>
      </p:sp>
    </p:spTree>
    <p:extLst>
      <p:ext uri="{BB962C8B-B14F-4D97-AF65-F5344CB8AC3E}">
        <p14:creationId xmlns:p14="http://schemas.microsoft.com/office/powerpoint/2010/main" val="2152030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23</a:t>
            </a:fld>
            <a:endParaRPr lang="ru-RU"/>
          </a:p>
        </p:txBody>
      </p:sp>
    </p:spTree>
    <p:extLst>
      <p:ext uri="{BB962C8B-B14F-4D97-AF65-F5344CB8AC3E}">
        <p14:creationId xmlns:p14="http://schemas.microsoft.com/office/powerpoint/2010/main" val="4124482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24</a:t>
            </a:fld>
            <a:endParaRPr lang="ru-RU"/>
          </a:p>
        </p:txBody>
      </p:sp>
    </p:spTree>
    <p:extLst>
      <p:ext uri="{BB962C8B-B14F-4D97-AF65-F5344CB8AC3E}">
        <p14:creationId xmlns:p14="http://schemas.microsoft.com/office/powerpoint/2010/main" val="30716823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6E4E0FC-EFFA-4F18-B7E2-5570717A65D0}" type="slidenum">
              <a:rPr lang="ru-RU" smtClean="0"/>
              <a:t>25</a:t>
            </a:fld>
            <a:endParaRPr lang="ru-RU"/>
          </a:p>
        </p:txBody>
      </p:sp>
    </p:spTree>
    <p:extLst>
      <p:ext uri="{BB962C8B-B14F-4D97-AF65-F5344CB8AC3E}">
        <p14:creationId xmlns:p14="http://schemas.microsoft.com/office/powerpoint/2010/main" val="4133844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Rectangle 4"/>
          <p:cNvSpPr>
            <a:spLocks noGrp="1" noChangeArrowheads="1"/>
          </p:cNvSpPr>
          <p:nvPr>
            <p:ph type="dt" sz="half" idx="10"/>
          </p:nvPr>
        </p:nvSpPr>
        <p:spPr/>
        <p:txBody>
          <a:bodyPr/>
          <a:lstStyle>
            <a:lvl1pPr>
              <a:defRPr/>
            </a:lvl1pPr>
          </a:lstStyle>
          <a:p>
            <a:pPr lvl="0"/>
            <a:endParaRPr lang="zh-CN" altLang="en-US" dirty="0"/>
          </a:p>
        </p:txBody>
      </p:sp>
      <p:sp>
        <p:nvSpPr>
          <p:cNvPr id="5" name="Rectangle 5"/>
          <p:cNvSpPr>
            <a:spLocks noGrp="1" noChangeArrowheads="1"/>
          </p:cNvSpPr>
          <p:nvPr>
            <p:ph type="ftr" sz="quarter" idx="11"/>
          </p:nvPr>
        </p:nvSpPr>
        <p:spPr/>
        <p:txBody>
          <a:bodyPr/>
          <a:lstStyle>
            <a:lvl1pPr>
              <a:defRPr/>
            </a:lvl1pPr>
          </a:lstStyle>
          <a:p>
            <a:pPr lvl="0"/>
            <a:endParaRPr lang="zh-CN" altLang="en-US" dirty="0"/>
          </a:p>
        </p:txBody>
      </p:sp>
      <p:sp>
        <p:nvSpPr>
          <p:cNvPr id="6"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lvl="0"/>
            <a:endParaRPr lang="zh-CN" altLang="en-US" dirty="0"/>
          </a:p>
        </p:txBody>
      </p:sp>
      <p:sp>
        <p:nvSpPr>
          <p:cNvPr id="5" name="Rectangle 5"/>
          <p:cNvSpPr>
            <a:spLocks noGrp="1" noChangeArrowheads="1"/>
          </p:cNvSpPr>
          <p:nvPr>
            <p:ph type="ftr" sz="quarter" idx="11"/>
          </p:nvPr>
        </p:nvSpPr>
        <p:spPr/>
        <p:txBody>
          <a:bodyPr/>
          <a:lstStyle>
            <a:lvl1pPr>
              <a:defRPr/>
            </a:lvl1pPr>
          </a:lstStyle>
          <a:p>
            <a:pPr lvl="0"/>
            <a:endParaRPr lang="zh-CN" altLang="en-US" dirty="0"/>
          </a:p>
        </p:txBody>
      </p:sp>
      <p:sp>
        <p:nvSpPr>
          <p:cNvPr id="6"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lvl="0"/>
            <a:endParaRPr lang="zh-CN" altLang="en-US" dirty="0"/>
          </a:p>
        </p:txBody>
      </p:sp>
      <p:sp>
        <p:nvSpPr>
          <p:cNvPr id="5" name="Rectangle 5"/>
          <p:cNvSpPr>
            <a:spLocks noGrp="1" noChangeArrowheads="1"/>
          </p:cNvSpPr>
          <p:nvPr>
            <p:ph type="ftr" sz="quarter" idx="11"/>
          </p:nvPr>
        </p:nvSpPr>
        <p:spPr/>
        <p:txBody>
          <a:bodyPr/>
          <a:lstStyle>
            <a:lvl1pPr>
              <a:defRPr/>
            </a:lvl1pPr>
          </a:lstStyle>
          <a:p>
            <a:pPr lvl="0"/>
            <a:endParaRPr lang="zh-CN" altLang="en-US" dirty="0"/>
          </a:p>
        </p:txBody>
      </p:sp>
      <p:sp>
        <p:nvSpPr>
          <p:cNvPr id="6"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lvl="0"/>
            <a:endParaRPr lang="zh-CN" altLang="en-US" dirty="0"/>
          </a:p>
        </p:txBody>
      </p:sp>
      <p:sp>
        <p:nvSpPr>
          <p:cNvPr id="5" name="Rectangle 5"/>
          <p:cNvSpPr>
            <a:spLocks noGrp="1" noChangeArrowheads="1"/>
          </p:cNvSpPr>
          <p:nvPr>
            <p:ph type="ftr" sz="quarter" idx="11"/>
          </p:nvPr>
        </p:nvSpPr>
        <p:spPr/>
        <p:txBody>
          <a:bodyPr/>
          <a:lstStyle>
            <a:lvl1pPr>
              <a:defRPr/>
            </a:lvl1pPr>
          </a:lstStyle>
          <a:p>
            <a:pPr lvl="0"/>
            <a:endParaRPr lang="zh-CN" altLang="en-US" dirty="0"/>
          </a:p>
        </p:txBody>
      </p:sp>
      <p:sp>
        <p:nvSpPr>
          <p:cNvPr id="6"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Rectangle 4"/>
          <p:cNvSpPr>
            <a:spLocks noGrp="1" noChangeArrowheads="1"/>
          </p:cNvSpPr>
          <p:nvPr>
            <p:ph type="dt" sz="half" idx="10"/>
          </p:nvPr>
        </p:nvSpPr>
        <p:spPr/>
        <p:txBody>
          <a:bodyPr/>
          <a:lstStyle>
            <a:lvl1pPr>
              <a:defRPr/>
            </a:lvl1pPr>
          </a:lstStyle>
          <a:p>
            <a:pPr lvl="0"/>
            <a:endParaRPr lang="zh-CN" altLang="en-US" dirty="0"/>
          </a:p>
        </p:txBody>
      </p:sp>
      <p:sp>
        <p:nvSpPr>
          <p:cNvPr id="5" name="Rectangle 5"/>
          <p:cNvSpPr>
            <a:spLocks noGrp="1" noChangeArrowheads="1"/>
          </p:cNvSpPr>
          <p:nvPr>
            <p:ph type="ftr" sz="quarter" idx="11"/>
          </p:nvPr>
        </p:nvSpPr>
        <p:spPr/>
        <p:txBody>
          <a:bodyPr/>
          <a:lstStyle>
            <a:lvl1pPr>
              <a:defRPr/>
            </a:lvl1pPr>
          </a:lstStyle>
          <a:p>
            <a:pPr lvl="0"/>
            <a:endParaRPr lang="zh-CN" altLang="en-US" dirty="0"/>
          </a:p>
        </p:txBody>
      </p:sp>
      <p:sp>
        <p:nvSpPr>
          <p:cNvPr id="6"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p:txBody>
          <a:bodyPr/>
          <a:lstStyle>
            <a:lvl1pPr>
              <a:defRPr/>
            </a:lvl1pPr>
          </a:lstStyle>
          <a:p>
            <a:pPr lvl="0"/>
            <a:endParaRPr lang="zh-CN" altLang="en-US" dirty="0"/>
          </a:p>
        </p:txBody>
      </p:sp>
      <p:sp>
        <p:nvSpPr>
          <p:cNvPr id="6" name="Rectangle 5"/>
          <p:cNvSpPr>
            <a:spLocks noGrp="1" noChangeArrowheads="1"/>
          </p:cNvSpPr>
          <p:nvPr>
            <p:ph type="ftr" sz="quarter" idx="11"/>
          </p:nvPr>
        </p:nvSpPr>
        <p:spPr/>
        <p:txBody>
          <a:bodyPr/>
          <a:lstStyle>
            <a:lvl1pPr>
              <a:defRPr/>
            </a:lvl1pPr>
          </a:lstStyle>
          <a:p>
            <a:pPr lvl="0"/>
            <a:endParaRPr lang="zh-CN" altLang="en-US" dirty="0"/>
          </a:p>
        </p:txBody>
      </p:sp>
      <p:sp>
        <p:nvSpPr>
          <p:cNvPr id="7"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p:txBody>
          <a:bodyPr/>
          <a:lstStyle>
            <a:lvl1pPr>
              <a:defRPr/>
            </a:lvl1pPr>
          </a:lstStyle>
          <a:p>
            <a:pPr lvl="0"/>
            <a:endParaRPr lang="zh-CN" altLang="en-US" dirty="0"/>
          </a:p>
        </p:txBody>
      </p:sp>
      <p:sp>
        <p:nvSpPr>
          <p:cNvPr id="8" name="Rectangle 5"/>
          <p:cNvSpPr>
            <a:spLocks noGrp="1" noChangeArrowheads="1"/>
          </p:cNvSpPr>
          <p:nvPr>
            <p:ph type="ftr" sz="quarter" idx="11"/>
          </p:nvPr>
        </p:nvSpPr>
        <p:spPr/>
        <p:txBody>
          <a:bodyPr/>
          <a:lstStyle>
            <a:lvl1pPr>
              <a:defRPr/>
            </a:lvl1pPr>
          </a:lstStyle>
          <a:p>
            <a:pPr lvl="0"/>
            <a:endParaRPr lang="zh-CN" altLang="en-US" dirty="0"/>
          </a:p>
        </p:txBody>
      </p:sp>
      <p:sp>
        <p:nvSpPr>
          <p:cNvPr id="9"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p:txBody>
          <a:bodyPr/>
          <a:lstStyle>
            <a:lvl1pPr>
              <a:defRPr/>
            </a:lvl1pPr>
          </a:lstStyle>
          <a:p>
            <a:pPr lvl="0"/>
            <a:endParaRPr lang="zh-CN" altLang="en-US" dirty="0"/>
          </a:p>
        </p:txBody>
      </p:sp>
      <p:sp>
        <p:nvSpPr>
          <p:cNvPr id="4" name="Rectangle 5"/>
          <p:cNvSpPr>
            <a:spLocks noGrp="1" noChangeArrowheads="1"/>
          </p:cNvSpPr>
          <p:nvPr>
            <p:ph type="ftr" sz="quarter" idx="11"/>
          </p:nvPr>
        </p:nvSpPr>
        <p:spPr/>
        <p:txBody>
          <a:bodyPr/>
          <a:lstStyle>
            <a:lvl1pPr>
              <a:defRPr/>
            </a:lvl1pPr>
          </a:lstStyle>
          <a:p>
            <a:pPr lvl="0"/>
            <a:endParaRPr lang="zh-CN" altLang="en-US" dirty="0"/>
          </a:p>
        </p:txBody>
      </p:sp>
      <p:sp>
        <p:nvSpPr>
          <p:cNvPr id="5"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lvl="0"/>
            <a:endParaRPr lang="zh-CN" altLang="en-US" dirty="0"/>
          </a:p>
        </p:txBody>
      </p:sp>
      <p:sp>
        <p:nvSpPr>
          <p:cNvPr id="3" name="Rectangle 5"/>
          <p:cNvSpPr>
            <a:spLocks noGrp="1" noChangeArrowheads="1"/>
          </p:cNvSpPr>
          <p:nvPr>
            <p:ph type="ftr" sz="quarter" idx="11"/>
          </p:nvPr>
        </p:nvSpPr>
        <p:spPr/>
        <p:txBody>
          <a:bodyPr/>
          <a:lstStyle>
            <a:lvl1pPr>
              <a:defRPr/>
            </a:lvl1pPr>
          </a:lstStyle>
          <a:p>
            <a:pPr lvl="0"/>
            <a:endParaRPr lang="zh-CN" altLang="en-US" dirty="0"/>
          </a:p>
        </p:txBody>
      </p:sp>
      <p:sp>
        <p:nvSpPr>
          <p:cNvPr id="4"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Rectangle 4"/>
          <p:cNvSpPr>
            <a:spLocks noGrp="1" noChangeArrowheads="1"/>
          </p:cNvSpPr>
          <p:nvPr>
            <p:ph type="dt" sz="half" idx="10"/>
          </p:nvPr>
        </p:nvSpPr>
        <p:spPr/>
        <p:txBody>
          <a:bodyPr/>
          <a:lstStyle>
            <a:lvl1pPr>
              <a:defRPr/>
            </a:lvl1pPr>
          </a:lstStyle>
          <a:p>
            <a:pPr lvl="0"/>
            <a:endParaRPr lang="zh-CN" altLang="en-US" dirty="0"/>
          </a:p>
        </p:txBody>
      </p:sp>
      <p:sp>
        <p:nvSpPr>
          <p:cNvPr id="6" name="Rectangle 5"/>
          <p:cNvSpPr>
            <a:spLocks noGrp="1" noChangeArrowheads="1"/>
          </p:cNvSpPr>
          <p:nvPr>
            <p:ph type="ftr" sz="quarter" idx="11"/>
          </p:nvPr>
        </p:nvSpPr>
        <p:spPr/>
        <p:txBody>
          <a:bodyPr/>
          <a:lstStyle>
            <a:lvl1pPr>
              <a:defRPr/>
            </a:lvl1pPr>
          </a:lstStyle>
          <a:p>
            <a:pPr lvl="0"/>
            <a:endParaRPr lang="zh-CN" altLang="en-US" dirty="0"/>
          </a:p>
        </p:txBody>
      </p:sp>
      <p:sp>
        <p:nvSpPr>
          <p:cNvPr id="7"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Rectangle 4"/>
          <p:cNvSpPr>
            <a:spLocks noGrp="1" noChangeArrowheads="1"/>
          </p:cNvSpPr>
          <p:nvPr>
            <p:ph type="dt" sz="half" idx="10"/>
          </p:nvPr>
        </p:nvSpPr>
        <p:spPr/>
        <p:txBody>
          <a:bodyPr/>
          <a:lstStyle>
            <a:lvl1pPr>
              <a:defRPr/>
            </a:lvl1pPr>
          </a:lstStyle>
          <a:p>
            <a:pPr lvl="0"/>
            <a:endParaRPr lang="zh-CN" altLang="en-US" dirty="0"/>
          </a:p>
        </p:txBody>
      </p:sp>
      <p:sp>
        <p:nvSpPr>
          <p:cNvPr id="6" name="Rectangle 5"/>
          <p:cNvSpPr>
            <a:spLocks noGrp="1" noChangeArrowheads="1"/>
          </p:cNvSpPr>
          <p:nvPr>
            <p:ph type="ftr" sz="quarter" idx="11"/>
          </p:nvPr>
        </p:nvSpPr>
        <p:spPr/>
        <p:txBody>
          <a:bodyPr/>
          <a:lstStyle>
            <a:lvl1pPr>
              <a:defRPr/>
            </a:lvl1pPr>
          </a:lstStyle>
          <a:p>
            <a:pPr lvl="0"/>
            <a:endParaRPr lang="zh-CN" altLang="en-US" dirty="0"/>
          </a:p>
        </p:txBody>
      </p:sp>
      <p:sp>
        <p:nvSpPr>
          <p:cNvPr id="7" name="Rectangle 6"/>
          <p:cNvSpPr>
            <a:spLocks noGrp="1" noChangeArrowheads="1"/>
          </p:cNvSpPr>
          <p:nvPr>
            <p:ph type="sldNum" sz="quarter" idx="12"/>
          </p:nvPr>
        </p:nvSpPr>
        <p:spPr/>
        <p:txBody>
          <a:bodyPr/>
          <a:lstStyle>
            <a:lvl1pPr>
              <a:defRPr/>
            </a:lvl1pPr>
          </a:lstStyle>
          <a:p>
            <a:pPr lvl="0"/>
            <a:fld id="{9A0DB2DC-4C9A-4742-B13C-FB6460FD3503}" type="slidenum">
              <a:rPr lang="zh-CN" altLang="en-US" smtClean="0"/>
              <a:pPr lvl="0"/>
              <a:t>‹#›</a:t>
            </a:fld>
            <a:endParaRPr lang="zh-CN" alt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es-ES" altLang="ru-RU"/>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es-ES" altLang="ru-RU"/>
              <a:t>Haga clic para modificar el estilo de texto del patrón</a:t>
            </a:r>
          </a:p>
          <a:p>
            <a:pPr lvl="1"/>
            <a:r>
              <a:rPr lang="es-ES" altLang="ru-RU"/>
              <a:t>Segundo nivel</a:t>
            </a:r>
          </a:p>
          <a:p>
            <a:pPr lvl="2"/>
            <a:r>
              <a:rPr lang="es-ES" altLang="ru-RU"/>
              <a:t>Tercer nivel</a:t>
            </a:r>
          </a:p>
          <a:p>
            <a:pPr lvl="3"/>
            <a:r>
              <a:rPr lang="es-ES" altLang="ru-RU"/>
              <a:t>Cuarto nivel</a:t>
            </a:r>
          </a:p>
          <a:p>
            <a:pPr lvl="4"/>
            <a:r>
              <a:rPr lang="es-ES" altLang="ru-RU"/>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vl1pPr>
          </a:lstStyle>
          <a:p>
            <a:pPr lvl="0"/>
            <a:endParaRPr lang="zh-CN"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vl1pPr>
          </a:lstStyle>
          <a:p>
            <a:pPr lvl="0"/>
            <a:endParaRPr lang="zh-CN"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a:lvl1pPr>
          </a:lstStyle>
          <a:p>
            <a:pPr lvl="0"/>
            <a:fld id="{9A0DB2DC-4C9A-4742-B13C-FB6460FD3503}" type="slidenum">
              <a:rPr lang="zh-CN" altLang="en-US" smtClean="0"/>
              <a:pPr lvl="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p:bldLst>
  </p:timing>
  <p:hf sldNum="0" hdr="0" ftr="0" dt="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8760" y="541655"/>
            <a:ext cx="8752205" cy="3398520"/>
          </a:xfrm>
          <a:ln>
            <a:gradFill>
              <a:gsLst>
                <a:gs pos="0">
                  <a:srgbClr val="012D86"/>
                </a:gs>
                <a:gs pos="100000">
                  <a:srgbClr val="0E2557"/>
                </a:gs>
              </a:gsLst>
            </a:gradFill>
          </a:ln>
        </p:spPr>
        <p:txBody>
          <a:bodyPr/>
          <a:lstStyle/>
          <a:p>
            <a: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t/>
            </a:r>
            <a:b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br>
            <a: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t/>
            </a:r>
            <a:b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br>
            <a: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t/>
            </a:r>
            <a:b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br>
            <a: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t/>
            </a:r>
            <a:br>
              <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rPr>
            </a:br>
            <a:r>
              <a:rPr lang="ru-RU" altLang="en-US" sz="2800" b="1" dirty="0">
                <a:gradFill>
                  <a:gsLst>
                    <a:gs pos="0">
                      <a:srgbClr val="007BD3"/>
                    </a:gs>
                    <a:gs pos="100000">
                      <a:srgbClr val="034373"/>
                    </a:gs>
                  </a:gsLst>
                  <a:lin scaled="0"/>
                </a:gradFill>
                <a:effectLst>
                  <a:outerShdw blurRad="38100" dist="25400" dir="5400000" algn="ctr" rotWithShape="0">
                    <a:srgbClr val="6E747A">
                      <a:alpha val="43000"/>
                    </a:srgbClr>
                  </a:outerShdw>
                </a:effectLst>
              </a:rPr>
              <a:t>Отчет</a:t>
            </a:r>
            <a:br>
              <a:rPr lang="ru-RU" altLang="en-US" sz="2800" b="1" dirty="0">
                <a:gradFill>
                  <a:gsLst>
                    <a:gs pos="0">
                      <a:srgbClr val="007BD3"/>
                    </a:gs>
                    <a:gs pos="100000">
                      <a:srgbClr val="034373"/>
                    </a:gs>
                  </a:gsLst>
                  <a:lin scaled="0"/>
                </a:gradFill>
                <a:effectLst>
                  <a:outerShdw blurRad="38100" dist="25400" dir="5400000" algn="ctr" rotWithShape="0">
                    <a:srgbClr val="6E747A">
                      <a:alpha val="43000"/>
                    </a:srgbClr>
                  </a:outerShdw>
                </a:effectLst>
              </a:rPr>
            </a:br>
            <a:r>
              <a:rPr lang="ru-RU" sz="2800" dirty="0" smtClean="0"/>
              <a:t>по проведению независимой оценки качества условий осуществления образовательной деятельности организациями, осуществляющими образовательную деятельность в сфере общего образования в Томской области в 2023 году</a:t>
            </a:r>
            <a:br>
              <a:rPr lang="ru-RU" sz="2800" dirty="0" smtClean="0"/>
            </a:br>
            <a:endParaRPr lang="ru-RU" altLang="en-US" sz="2800" dirty="0">
              <a:gradFill>
                <a:gsLst>
                  <a:gs pos="0">
                    <a:srgbClr val="007BD3"/>
                  </a:gs>
                  <a:gs pos="100000">
                    <a:srgbClr val="034373"/>
                  </a:gs>
                </a:gsLst>
                <a:lin scaled="0"/>
              </a:gradFill>
              <a:effectLst>
                <a:outerShdw blurRad="38100" dist="25400" dir="5400000" algn="ctr" rotWithShape="0">
                  <a:srgbClr val="6E747A">
                    <a:alpha val="43000"/>
                  </a:srgbClr>
                </a:outerShdw>
              </a:effectLst>
            </a:endParaRPr>
          </a:p>
        </p:txBody>
      </p:sp>
      <p:sp>
        <p:nvSpPr>
          <p:cNvPr id="3" name="Подзаголовок 2"/>
          <p:cNvSpPr>
            <a:spLocks noGrp="1"/>
          </p:cNvSpPr>
          <p:nvPr>
            <p:ph type="subTitle" idx="1"/>
          </p:nvPr>
        </p:nvSpPr>
        <p:spPr>
          <a:xfrm>
            <a:off x="2915920" y="5876925"/>
            <a:ext cx="3071495" cy="567690"/>
          </a:xfrm>
          <a:ln>
            <a:solidFill>
              <a:schemeClr val="bg1"/>
            </a:solidFill>
          </a:ln>
        </p:spPr>
        <p:style>
          <a:lnRef idx="2">
            <a:schemeClr val="accent1"/>
          </a:lnRef>
          <a:fillRef idx="1">
            <a:schemeClr val="lt1"/>
          </a:fillRef>
          <a:effectRef idx="0">
            <a:schemeClr val="accent1"/>
          </a:effectRef>
          <a:fontRef idx="minor">
            <a:schemeClr val="dk1"/>
          </a:fontRef>
        </p:style>
        <p:txBody>
          <a:bodyPr/>
          <a:lstStyle/>
          <a:p>
            <a:r>
              <a:rPr lang="ru-RU" altLang="en-US" sz="1600" dirty="0">
                <a:solidFill>
                  <a:srgbClr val="0070C0"/>
                </a:solidFill>
                <a:effectLst>
                  <a:outerShdw blurRad="38100" dist="25400" dir="5400000" algn="ctr" rotWithShape="0">
                    <a:srgbClr val="6E747A">
                      <a:alpha val="43000"/>
                    </a:srgbClr>
                  </a:outerShdw>
                </a:effectLst>
                <a:sym typeface="+mn-ea"/>
              </a:rPr>
              <a:t>Москва, </a:t>
            </a:r>
            <a:r>
              <a:rPr lang="ru-RU" altLang="en-US" sz="1600" dirty="0" smtClean="0">
                <a:solidFill>
                  <a:srgbClr val="0070C0"/>
                </a:solidFill>
                <a:effectLst>
                  <a:outerShdw blurRad="38100" dist="25400" dir="5400000" algn="ctr" rotWithShape="0">
                    <a:srgbClr val="6E747A">
                      <a:alpha val="43000"/>
                    </a:srgbClr>
                  </a:outerShdw>
                </a:effectLst>
                <a:sym typeface="+mn-ea"/>
              </a:rPr>
              <a:t>2023 </a:t>
            </a:r>
            <a:r>
              <a:rPr lang="ru-RU" altLang="en-US" sz="1600" dirty="0">
                <a:solidFill>
                  <a:srgbClr val="0070C0"/>
                </a:solidFill>
                <a:effectLst>
                  <a:outerShdw blurRad="38100" dist="25400" dir="5400000" algn="ctr" rotWithShape="0">
                    <a:srgbClr val="6E747A">
                      <a:alpha val="43000"/>
                    </a:srgbClr>
                  </a:outerShdw>
                </a:effectLst>
                <a:sym typeface="+mn-ea"/>
              </a:rPr>
              <a:t>год</a:t>
            </a:r>
            <a:endParaRPr lang="ru-RU" altLang="en-US" sz="1600" dirty="0">
              <a:solidFill>
                <a:srgbClr val="0070C0"/>
              </a:solidFill>
              <a:effectLst>
                <a:outerShdw blurRad="38100" dist="25400" dir="5400000" algn="ctr" rotWithShape="0">
                  <a:srgbClr val="6E747A">
                    <a:alpha val="43000"/>
                  </a:srgbClr>
                </a:outerShdw>
              </a:effectLst>
            </a:endParaRPr>
          </a:p>
          <a:p>
            <a:endParaRPr lang="ru-RU" altLang="en-US" dirty="0">
              <a:solidFill>
                <a:srgbClr val="0070C0"/>
              </a:solidFill>
              <a:effectLst>
                <a:outerShdw blurRad="38100" dist="25400" dir="5400000" algn="ctr" rotWithShape="0">
                  <a:srgbClr val="6E747A">
                    <a:alpha val="43000"/>
                  </a:srgbClr>
                </a:outerShdw>
              </a:effectLst>
            </a:endParaRPr>
          </a:p>
          <a:p>
            <a:endParaRPr lang="ru-RU" altLang="en-US" sz="1600" dirty="0">
              <a:gradFill>
                <a:gsLst>
                  <a:gs pos="0">
                    <a:srgbClr val="012D86"/>
                  </a:gs>
                  <a:gs pos="100000">
                    <a:srgbClr val="0E2557"/>
                  </a:gs>
                </a:gsLst>
                <a:lin scaled="0"/>
              </a:gradFill>
              <a:effectLst>
                <a:outerShdw blurRad="38100" dist="25400" dir="5400000" algn="ctr" rotWithShape="0">
                  <a:srgbClr val="6E747A">
                    <a:alpha val="43000"/>
                  </a:srgbClr>
                </a:outerShdw>
              </a:effectLst>
              <a:sym typeface="+mn-ea"/>
            </a:endParaRPr>
          </a:p>
          <a:p>
            <a:endParaRPr lang="ru-RU" altLang="en-US" sz="1600" dirty="0">
              <a:gradFill>
                <a:gsLst>
                  <a:gs pos="0">
                    <a:srgbClr val="012D86"/>
                  </a:gs>
                  <a:gs pos="100000">
                    <a:srgbClr val="0E2557"/>
                  </a:gs>
                </a:gsLst>
                <a:lin scaled="0"/>
              </a:gradFill>
              <a:effectLst>
                <a:outerShdw blurRad="38100" dist="25400" dir="5400000" algn="ctr" rotWithShape="0">
                  <a:srgbClr val="6E747A">
                    <a:alpha val="43000"/>
                  </a:srgbClr>
                </a:outerShdw>
              </a:effectLst>
              <a:sym typeface="+mn-ea"/>
            </a:endParaRPr>
          </a:p>
          <a:p>
            <a:endParaRPr lang="ru-RU" altLang="en-US" sz="1600" dirty="0">
              <a:gradFill>
                <a:gsLst>
                  <a:gs pos="0">
                    <a:srgbClr val="012D86"/>
                  </a:gs>
                  <a:gs pos="100000">
                    <a:srgbClr val="0E2557"/>
                  </a:gs>
                </a:gsLst>
                <a:lin scaled="0"/>
              </a:gradFill>
              <a:effectLst>
                <a:outerShdw blurRad="38100" dist="25400" dir="5400000" algn="ctr" rotWithShape="0">
                  <a:srgbClr val="6E747A">
                    <a:alpha val="43000"/>
                  </a:srgbClr>
                </a:outerShdw>
              </a:effectLst>
              <a:sym typeface="+mn-ea"/>
            </a:endParaRPr>
          </a:p>
          <a:p>
            <a:endParaRPr lang="ru-RU" altLang="en-US" sz="1600" dirty="0">
              <a:gradFill>
                <a:gsLst>
                  <a:gs pos="0">
                    <a:srgbClr val="012D86"/>
                  </a:gs>
                  <a:gs pos="100000">
                    <a:srgbClr val="0E2557"/>
                  </a:gs>
                </a:gsLst>
                <a:lin scaled="0"/>
              </a:gradFill>
              <a:effectLst>
                <a:outerShdw blurRad="38100" dist="25400" dir="5400000" algn="ctr" rotWithShape="0">
                  <a:srgbClr val="6E747A">
                    <a:alpha val="43000"/>
                  </a:srgbClr>
                </a:outerShdw>
              </a:effectLst>
              <a:sym typeface="+mn-ea"/>
            </a:endParaRPr>
          </a:p>
          <a:p>
            <a:endParaRPr lang="ru-RU" altLang="en-US" dirty="0">
              <a:gradFill>
                <a:gsLst>
                  <a:gs pos="0">
                    <a:srgbClr val="012D86"/>
                  </a:gs>
                  <a:gs pos="100000">
                    <a:srgbClr val="0E2557"/>
                  </a:gs>
                </a:gsLst>
                <a:lin scaled="0"/>
              </a:gradFill>
              <a:effectLst>
                <a:outerShdw blurRad="38100" dist="25400" dir="5400000" algn="ctr" rotWithShape="0">
                  <a:srgbClr val="6E747A">
                    <a:alpha val="43000"/>
                  </a:srgbClr>
                </a:outerShdw>
              </a:effectLst>
            </a:endParaRPr>
          </a:p>
          <a:p>
            <a:endParaRPr lang="ru-RU" altLang="en-US" dirty="0">
              <a:gradFill>
                <a:gsLst>
                  <a:gs pos="0">
                    <a:srgbClr val="012D86"/>
                  </a:gs>
                  <a:gs pos="100000">
                    <a:srgbClr val="0E2557"/>
                  </a:gs>
                </a:gsLst>
                <a:lin scaled="0"/>
              </a:gradFill>
              <a:effectLst>
                <a:outerShdw blurRad="38100" dist="25400" dir="5400000" algn="ctr" rotWithShape="0">
                  <a:srgbClr val="6E747A">
                    <a:alpha val="43000"/>
                  </a:srgbClr>
                </a:outerShdw>
              </a:effectLst>
            </a:endParaRPr>
          </a:p>
          <a:p>
            <a:endParaRPr lang="ru-RU" altLang="en-US" dirty="0">
              <a:gradFill>
                <a:gsLst>
                  <a:gs pos="0">
                    <a:srgbClr val="012D86"/>
                  </a:gs>
                  <a:gs pos="100000">
                    <a:srgbClr val="0E2557"/>
                  </a:gs>
                </a:gsLst>
                <a:lin scaled="0"/>
              </a:gradFill>
              <a:effectLst>
                <a:outerShdw blurRad="38100" dist="25400" dir="5400000" algn="ctr" rotWithShape="0">
                  <a:srgbClr val="6E747A">
                    <a:alpha val="43000"/>
                  </a:srgbClr>
                </a:outerShdw>
              </a:effectLst>
            </a:endParaRPr>
          </a:p>
        </p:txBody>
      </p:sp>
      <p:pic>
        <p:nvPicPr>
          <p:cNvPr id="4" name="Рисунок 3"/>
          <p:cNvPicPr/>
          <p:nvPr/>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1976735" y="4869160"/>
            <a:ext cx="5940425" cy="763905"/>
          </a:xfrm>
          <a:prstGeom prst="round2DiagRect">
            <a:avLst>
              <a:gd name="adj1" fmla="val 16667"/>
              <a:gd name="adj2" fmla="val 0"/>
            </a:avLst>
          </a:prstGeom>
          <a:ln w="88900" cap="sq">
            <a:solidFill>
              <a:srgbClr val="FFFFFF"/>
            </a:solidFill>
            <a:miter lim="800000"/>
            <a:headEnd/>
            <a:tailEnd/>
          </a:ln>
          <a:effectLst>
            <a:outerShdw blurRad="254000" algn="tl" rotWithShape="0">
              <a:srgbClr val="000000">
                <a:alpha val="43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en-US" altLang="en-US" sz="1800" dirty="0" smtClean="0">
                <a:sym typeface="+mn-ea"/>
              </a:rPr>
              <a:t> (</a:t>
            </a:r>
            <a:r>
              <a:rPr lang="ru-RU" altLang="en-US" sz="1800" dirty="0" smtClean="0">
                <a:sym typeface="+mn-ea"/>
              </a:rPr>
              <a:t>баллы)</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785794"/>
          <a:ext cx="9144000" cy="5938405"/>
        </p:xfrm>
        <a:graphic>
          <a:graphicData uri="http://schemas.openxmlformats.org/drawingml/2006/table">
            <a:tbl>
              <a:tblPr firstRow="1" bandRow="1">
                <a:tableStyleId>{5C22544A-7EE6-4342-B048-85BDC9FD1C3A}</a:tableStyleId>
              </a:tblPr>
              <a:tblGrid>
                <a:gridCol w="992161"/>
                <a:gridCol w="6772977"/>
                <a:gridCol w="1378862"/>
              </a:tblGrid>
              <a:tr h="623999">
                <a:tc>
                  <a:txBody>
                    <a:bodyPr/>
                    <a:lstStyle/>
                    <a:p>
                      <a:pPr indent="450215" algn="ctr">
                        <a:lnSpc>
                          <a:spcPct val="150000"/>
                        </a:lnSpc>
                        <a:spcAft>
                          <a:spcPts val="0"/>
                        </a:spcAft>
                      </a:pPr>
                      <a:r>
                        <a:rPr lang="en-US" sz="1200" b="1" dirty="0" smtClean="0">
                          <a:solidFill>
                            <a:srgbClr val="000000"/>
                          </a:solidFill>
                          <a:latin typeface="Times New Roman"/>
                          <a:ea typeface="Times New Roman"/>
                          <a:cs typeface="Times New Roman"/>
                        </a:rPr>
                        <a:t>N</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Наименование организации</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Итоговый</a:t>
                      </a:r>
                      <a:endParaRPr lang="ru-RU" sz="1200" dirty="0">
                        <a:latin typeface="Times New Roman"/>
                        <a:ea typeface="Calibri"/>
                        <a:cs typeface="Times New Roman"/>
                      </a:endParaRPr>
                    </a:p>
                    <a:p>
                      <a:pPr indent="450215" algn="ctr">
                        <a:lnSpc>
                          <a:spcPct val="150000"/>
                        </a:lnSpc>
                        <a:spcAft>
                          <a:spcPts val="0"/>
                        </a:spcAft>
                      </a:pPr>
                      <a:r>
                        <a:rPr lang="ru-RU" sz="1200" b="1" dirty="0">
                          <a:solidFill>
                            <a:srgbClr val="000000"/>
                          </a:solidFill>
                          <a:latin typeface="Times New Roman"/>
                          <a:ea typeface="Times New Roman"/>
                          <a:cs typeface="Times New Roman"/>
                        </a:rPr>
                        <a:t>балл</a:t>
                      </a:r>
                      <a:endParaRPr lang="ru-RU" sz="1200" dirty="0">
                        <a:latin typeface="Times New Roman"/>
                        <a:ea typeface="Calibri"/>
                        <a:cs typeface="Times New Roman"/>
                      </a:endParaRPr>
                    </a:p>
                  </a:txBody>
                  <a:tcPr marL="68580" marR="68580" marT="0" marB="0"/>
                </a:tc>
              </a:tr>
              <a:tr h="376646">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14</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гимназия № 13 г. Томска</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42</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46 г. Томска</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57</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НЕГОСУДАРСТВЕННОЕ ОБЩЕОБРАЗОВАТЕЛЬНОЕ УЧРЕЖДЕНИЕ "КАТОЛИЧЕСКАЯ ГИМНАЗИЯ Г. ТОМСКА"</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67</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общеобразовательное учреждение "Специальная (коррекционная) школа" городского округа Стрежевой</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89</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образовательное учреждение «Средняя общеобразовательная школа № 76»</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90</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 с. Александровское"</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97</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"Общеобразовательная школа для обучающихся, воспитанников с ОВЗ № 10 города Асино Томской области"</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108</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 г. Асино</a:t>
                      </a:r>
                      <a:endParaRPr lang="ru-RU" sz="12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116</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"Высокоярская средняя общеобразовательная школа"</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r h="523822">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141</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"Нововасюганская средняя общеобразовательная школа"</a:t>
                      </a:r>
                      <a:endParaRPr lang="ru-RU" sz="12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2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857229"/>
          <a:ext cx="9143999" cy="6334843"/>
        </p:xfrm>
        <a:graphic>
          <a:graphicData uri="http://schemas.openxmlformats.org/drawingml/2006/table">
            <a:tbl>
              <a:tblPr firstRow="1" bandRow="1">
                <a:tableStyleId>{5C22544A-7EE6-4342-B048-85BDC9FD1C3A}</a:tableStyleId>
              </a:tblPr>
              <a:tblGrid>
                <a:gridCol w="992161"/>
                <a:gridCol w="6772976"/>
                <a:gridCol w="1378862"/>
              </a:tblGrid>
              <a:tr h="574123">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213</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a:t>
                      </a:r>
                      <a:r>
                        <a:rPr lang="ru-RU" sz="1200" dirty="0" err="1">
                          <a:solidFill>
                            <a:srgbClr val="000000"/>
                          </a:solidFill>
                          <a:latin typeface="Times New Roman"/>
                          <a:ea typeface="Times New Roman"/>
                          <a:cs typeface="Times New Roman"/>
                        </a:rPr>
                        <a:t>Альмяковская</a:t>
                      </a:r>
                      <a:r>
                        <a:rPr lang="ru-RU" sz="1200" dirty="0">
                          <a:solidFill>
                            <a:srgbClr val="000000"/>
                          </a:solidFill>
                          <a:latin typeface="Times New Roman"/>
                          <a:ea typeface="Times New Roman"/>
                          <a:cs typeface="Times New Roman"/>
                        </a:rPr>
                        <a:t> основная общеобразовательная школа Первомайского района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100</a:t>
                      </a:r>
                      <a:endParaRPr lang="ru-RU" sz="1400" dirty="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казенное общеобразовательное учреждение средняя общеобразовательная школа №1 г. Кедрового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Школа "Эврика-развитие"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54 города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6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№3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87»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«Северская школа-интернат для обучающихся с ограниченными возможностями здоровья»</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98,8</a:t>
                      </a:r>
                      <a:endParaRPr lang="ru-RU" sz="1400" dirty="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 с. Александровское"</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112</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«Крыловская общеобразовательная школа-интернат для обучающихся, воспитанников c ограниченными возможностями здоровья»</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52123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"Белоярская средняя общеобразовательная школа №2"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98,8</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790137"/>
          <a:ext cx="9072593" cy="6100780"/>
        </p:xfrm>
        <a:graphic>
          <a:graphicData uri="http://schemas.openxmlformats.org/drawingml/2006/table">
            <a:tbl>
              <a:tblPr firstRow="1" bandRow="1">
                <a:tableStyleId>{5C22544A-7EE6-4342-B048-85BDC9FD1C3A}</a:tableStyleId>
              </a:tblPr>
              <a:tblGrid>
                <a:gridCol w="976662"/>
                <a:gridCol w="6667171"/>
                <a:gridCol w="1428760"/>
              </a:tblGrid>
              <a:tr h="61438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144</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«Киевская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"Кривошеинская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"Красноярская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98,8</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Заозерная средняя общеобразовательная школа с углубленным изучением отдельных предметов № 16 г.Томска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98,4</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84»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98,4</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 средняя общеобразовательная школа с. Батурино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98,4</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с.Ново-Кусково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98,4</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 средняя общеобразовательная школа с. Ягодного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98,4</a:t>
                      </a:r>
                      <a:endParaRPr lang="ru-RU" sz="1400">
                        <a:latin typeface="Times New Roman"/>
                        <a:ea typeface="Calibri"/>
                        <a:cs typeface="Times New Roman"/>
                      </a:endParaRPr>
                    </a:p>
                  </a:txBody>
                  <a:tcPr marL="68580" marR="68580" marT="0" marB="0"/>
                </a:tc>
              </a:tr>
              <a:tr h="37084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"Кожевниковская средняя общеобразовательная школа № 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98,4</a:t>
                      </a:r>
                      <a:endParaRPr lang="ru-RU" sz="1400" dirty="0">
                        <a:latin typeface="Times New Roman"/>
                        <a:ea typeface="Calibri"/>
                        <a:cs typeface="Times New Roman"/>
                      </a:endParaRPr>
                    </a:p>
                  </a:txBody>
                  <a:tcPr marL="68580" marR="68580" marT="0" marB="0"/>
                </a:tc>
              </a:tr>
              <a:tr h="305777">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238</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"Начальная общеобразовательная школа мкр. "Южные Ворота"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98,4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40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50 города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41 г.Томска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прогимназия «Кристина»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4 городского округа Стрежевой с углубленным изучением отдельных предметов</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2Средняя общеобразовательная школа № 83»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№198"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90»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196»</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118</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"Белоярская средняя общеобразовательная школа №1" Верхнекетского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97,6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145</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Филиал Муниципального казённого общеобразовательного учреждения «Киевская основная общеобразовательная школа» в пос. Нёготка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28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№89»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 средняя общеобразовательная школа с. Новониколавки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"Кожевниковская средняя общеобразовательная школа №2"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"Молчановская средняя общеобразовательная школа №1"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97,2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лицей № 51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26 города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24 им. М.В. Октябрьской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Сибирский лицей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96,4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66</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2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"Гимназия №1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88 имени А.Бородина и А.Кочева»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"Клюквинская средняя общеобразовательная школа - интернат"</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"Степановская средняя общеобразовательная школа" Верхнекетского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"Сайгинская средняя общеобразовательная школа" Верхнекетского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«Староюгинская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"Вертикосская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"Чажемтовская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a:t>
                      </a:r>
                      <a:r>
                        <a:rPr lang="ru-RU" sz="1200" dirty="0" err="1">
                          <a:solidFill>
                            <a:srgbClr val="000000"/>
                          </a:solidFill>
                          <a:latin typeface="Times New Roman"/>
                          <a:ea typeface="Times New Roman"/>
                          <a:cs typeface="Times New Roman"/>
                        </a:rPr>
                        <a:t>Суйгинская</a:t>
                      </a:r>
                      <a:r>
                        <a:rPr lang="ru-RU" sz="1200" dirty="0">
                          <a:solidFill>
                            <a:srgbClr val="000000"/>
                          </a:solidFill>
                          <a:latin typeface="Times New Roman"/>
                          <a:ea typeface="Times New Roman"/>
                          <a:cs typeface="Times New Roman"/>
                        </a:rPr>
                        <a:t> средняя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96,4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214</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"Тегульдетская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«Лицей им. И.В. Авдзейко»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Чаинского района "Подгорнская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"Варгатёрская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42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32 г.Томска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37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Гуманитарный лицей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2 г. Асино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Каргасокская средняя общеобразовательная школа-интернат №1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"Средневасюганская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«Мыльджинская основная общеобразовательная школа имени Владимира Николаевича Ляшенко»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«Напасская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«Новоюгинская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"Староювалинская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"Озеренская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"Инкинская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общеобразовательное учреждение "</a:t>
                      </a:r>
                      <a:r>
                        <a:rPr lang="ru-RU" sz="1200" dirty="0" err="1">
                          <a:solidFill>
                            <a:srgbClr val="000000"/>
                          </a:solidFill>
                          <a:latin typeface="Times New Roman"/>
                          <a:ea typeface="Times New Roman"/>
                          <a:cs typeface="Times New Roman"/>
                        </a:rPr>
                        <a:t>Белобугорская</a:t>
                      </a:r>
                      <a:r>
                        <a:rPr lang="ru-RU" sz="1200" dirty="0">
                          <a:solidFill>
                            <a:srgbClr val="000000"/>
                          </a:solidFill>
                          <a:latin typeface="Times New Roman"/>
                          <a:ea typeface="Times New Roman"/>
                          <a:cs typeface="Times New Roman"/>
                        </a:rPr>
                        <a:t> основная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Куяновская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Первомайская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212</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Ореховская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«Моряковская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25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Академический лицей им. Г.А. Псахье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Школа «Перспектива»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36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 средняя общеобразовательная школа с. Минаевки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«Зырянская средняя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"Чилинская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 имени Героя Советского Союза Ефима Афанасьевича Жданова" г.Колпашево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95,6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00" cy="6072230"/>
        </p:xfrm>
        <a:graphic>
          <a:graphicData uri="http://schemas.openxmlformats.org/drawingml/2006/table">
            <a:tbl>
              <a:tblPr firstRow="1" bandRow="1">
                <a:tableStyleId>{5C22544A-7EE6-4342-B048-85BDC9FD1C3A}</a:tableStyleId>
              </a:tblPr>
              <a:tblGrid>
                <a:gridCol w="992162"/>
                <a:gridCol w="6772976"/>
                <a:gridCol w="1378862"/>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"Сарафановская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«Баткатская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"Каргалинская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«Шегарская средняя общеобразовательная школа № 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31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6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7 городского округа Стрежевой с углубленным изучением отдельных предметов"</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5 городского округа Стрежевой с углубленным изучением отдельных предметов"</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«Павловская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"Мараксинская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95,2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15" y="404495"/>
            <a:ext cx="8960485" cy="739140"/>
          </a:xfrm>
          <a:ln>
            <a:solidFill>
              <a:srgbClr val="0070C0"/>
            </a:solidFill>
          </a:ln>
        </p:spPr>
        <p:txBody>
          <a:bodyPr/>
          <a:lstStyle/>
          <a:p>
            <a:pPr algn="ctr"/>
            <a:r>
              <a:rPr lang="ru-RU" altLang="en-US" sz="1800">
                <a:solidFill>
                  <a:schemeClr val="tx1"/>
                </a:solidFill>
                <a:effectLst>
                  <a:outerShdw blurRad="38100" dist="19050" dir="2700000" algn="tl" rotWithShape="0">
                    <a:schemeClr val="dk1">
                      <a:alpha val="40000"/>
                    </a:schemeClr>
                  </a:outerShdw>
                </a:effectLst>
              </a:rPr>
              <a:t>ЦЕЛИ И ОБЪЕКТ НОК</a:t>
            </a:r>
            <a:r>
              <a:rPr lang="ru-RU" altLang="en-US" sz="1800"/>
              <a:t/>
            </a:r>
            <a:br>
              <a:rPr lang="ru-RU" altLang="en-US" sz="1800"/>
            </a:br>
            <a:endParaRPr lang="ru-RU" altLang="en-US" sz="1800"/>
          </a:p>
        </p:txBody>
      </p:sp>
      <p:sp>
        <p:nvSpPr>
          <p:cNvPr id="3" name="Замещающее содержимое 2"/>
          <p:cNvSpPr>
            <a:spLocks noGrp="1"/>
          </p:cNvSpPr>
          <p:nvPr>
            <p:ph idx="1"/>
          </p:nvPr>
        </p:nvSpPr>
        <p:spPr/>
        <p:txBody>
          <a:bodyPr/>
          <a:lstStyle/>
          <a:p>
            <a:pPr marL="0" indent="0" algn="just">
              <a:buNone/>
            </a:pPr>
            <a:r>
              <a:rPr lang="ru-RU" altLang="en-US" sz="1800" b="1" dirty="0" smtClean="0"/>
              <a:t>Цель:</a:t>
            </a:r>
          </a:p>
          <a:p>
            <a:r>
              <a:rPr lang="ru-RU" altLang="en-US" sz="1800" b="1" dirty="0" smtClean="0"/>
              <a:t> </a:t>
            </a:r>
            <a:r>
              <a:rPr lang="ru-RU" sz="1800" dirty="0" smtClean="0"/>
              <a:t>Получение объективной информации о качестве условий осуществления образовательной деятельности организациями, осуществляющими образовательную деятельность в сфере общего образования в Томской области в 2023 году, в отношении которых проводится независимая оценка в 2023 году.</a:t>
            </a:r>
          </a:p>
          <a:p>
            <a:pPr marL="0" indent="0" algn="just">
              <a:buNone/>
            </a:pPr>
            <a:endParaRPr lang="ru-RU" altLang="en-US" sz="1800" dirty="0"/>
          </a:p>
          <a:p>
            <a:pPr marL="0" indent="0" algn="just">
              <a:buNone/>
            </a:pPr>
            <a:r>
              <a:rPr lang="ru-RU" altLang="en-US" sz="1800" b="1" dirty="0"/>
              <a:t>Оценивались </a:t>
            </a:r>
          </a:p>
          <a:p>
            <a:pPr marL="0" indent="0" algn="just">
              <a:buNone/>
            </a:pPr>
            <a:r>
              <a:rPr lang="ru-RU" altLang="en-US" sz="1800" dirty="0" smtClean="0"/>
              <a:t>274 образовательные организации, осуществляющие </a:t>
            </a:r>
            <a:r>
              <a:rPr lang="ru-RU" altLang="en-US" sz="1800" dirty="0"/>
              <a:t>образовательную деятельность, </a:t>
            </a:r>
            <a:r>
              <a:rPr lang="ru-RU" sz="1800" dirty="0" smtClean="0"/>
              <a:t>в сфере общего образования в Томской области в 2023 году, в отношении которых проводится независимая оценка в 2023 году.</a:t>
            </a:r>
            <a:endParaRPr lang="ru-RU" altLang="en-US" sz="1800" dirty="0"/>
          </a:p>
          <a:p>
            <a:pPr marL="0" indent="0" algn="just">
              <a:buNone/>
            </a:pPr>
            <a:endParaRPr lang="ru-RU" alt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"Могочинская средняя общеобразовательная школа имени А.С. Пушкина"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"Молчановская средняя общеобразовательная школа № 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"Сулзатская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"Четь-Конторская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общеобразовательное учреждение " </a:t>
                      </a:r>
                      <a:r>
                        <a:rPr lang="ru-RU" sz="1200" dirty="0" err="1">
                          <a:solidFill>
                            <a:srgbClr val="000000"/>
                          </a:solidFill>
                          <a:latin typeface="Times New Roman"/>
                          <a:ea typeface="Times New Roman"/>
                          <a:cs typeface="Times New Roman"/>
                        </a:rPr>
                        <a:t>Гореловская</a:t>
                      </a:r>
                      <a:r>
                        <a:rPr lang="ru-RU" sz="1200" dirty="0">
                          <a:solidFill>
                            <a:srgbClr val="000000"/>
                          </a:solidFill>
                          <a:latin typeface="Times New Roman"/>
                          <a:ea typeface="Times New Roman"/>
                          <a:cs typeface="Times New Roman"/>
                        </a:rPr>
                        <a:t> основная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95,2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с углубленным изучением предметов художественно-эстетического цикла № 58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65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«Тымская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Филиал Муниципального казённого общеобразовательного учреждения «Новоюгинская средняя общеобразовательная школа» в пос.Старая Берёзовка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152</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"Батуринская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94,8</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153</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"Базойская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"Уртамская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"Новопокровская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"Зайцевская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"Тогурская средняя общеобразовательная школа имени Героя России Сергея Владимировича Маслова"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"Пудовская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общеобразовательное учреждение «</a:t>
                      </a:r>
                      <a:r>
                        <a:rPr lang="ru-RU" sz="1200" dirty="0" err="1">
                          <a:solidFill>
                            <a:srgbClr val="000000"/>
                          </a:solidFill>
                          <a:latin typeface="Times New Roman"/>
                          <a:ea typeface="Times New Roman"/>
                          <a:cs typeface="Times New Roman"/>
                        </a:rPr>
                        <a:t>Рыбаловская</a:t>
                      </a:r>
                      <a:r>
                        <a:rPr lang="ru-RU" sz="1200" dirty="0">
                          <a:solidFill>
                            <a:srgbClr val="000000"/>
                          </a:solidFill>
                          <a:latin typeface="Times New Roman"/>
                          <a:ea typeface="Times New Roman"/>
                          <a:cs typeface="Times New Roman"/>
                        </a:rPr>
                        <a:t> средняя общеобразовательная школа» Томского района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«Кисловская средняя общеобразовательная школа»Томского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"Леботёрская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94,8</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"Монастырская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94,8</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лицей № 1 имени А.С. Пушкина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22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35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"Бакчарская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"Парабельская средняя школа имени Николая Андреевича Образцова"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«Семилуженская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лицей при ТПУ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67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Русская классическая гимназия № 2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ЧАСТНОЕ ОБЩЕОБРАЗОВАТЕЛЬНОЕ УЧРЕЖДЕНИЕ ГИМНАЗИЯ "ТОМЬ"</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78»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«Северская гимназия»</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образовательное учреждение «Средняя общеобразовательная школа № 80»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"Средняя общеобразовательная школа с. Новоникольское"</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"Средняя общеобразовательная школа с. Назино"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"Основная общеобразовательная школа п. Октябрьский"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"Вавиловская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"Плотниковская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"Елгайская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"Песочнодубровская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"Новогоренская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"Средняя общеобразовательная школа №5"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«Зональненская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«Корниловская средняя обшеобразовательная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казенное общеобразовательное учреждение Пудинская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29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55 им. Е.Г. Вёрсткиной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12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34 имени 79-й Гвардейской стрелковой дивизии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основная общеобразовательная школа № 66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88</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«Самусьский лицей им. академика В.В.Пекарского»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«Общеобразовательная школа № 5 г. Асино»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"Катайгинская средняя общеобразовательная школа" Верхнекетского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«Берлинская основная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«Чердатская средняя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«Среднетымская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a:t>
                      </a:r>
                      <a:r>
                        <a:rPr lang="ru-RU" sz="1200" dirty="0" err="1">
                          <a:solidFill>
                            <a:srgbClr val="000000"/>
                          </a:solidFill>
                          <a:latin typeface="Times New Roman"/>
                          <a:ea typeface="Times New Roman"/>
                          <a:cs typeface="Times New Roman"/>
                        </a:rPr>
                        <a:t>Киндальская</a:t>
                      </a:r>
                      <a:r>
                        <a:rPr lang="ru-RU" sz="1200" dirty="0">
                          <a:solidFill>
                            <a:srgbClr val="000000"/>
                          </a:solidFill>
                          <a:latin typeface="Times New Roman"/>
                          <a:ea typeface="Times New Roman"/>
                          <a:cs typeface="Times New Roman"/>
                        </a:rPr>
                        <a:t> начальная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a:t>
                      </a:r>
                      <a:r>
                        <a:rPr lang="ru-RU" sz="1200" dirty="0" err="1">
                          <a:solidFill>
                            <a:srgbClr val="000000"/>
                          </a:solidFill>
                          <a:latin typeface="Times New Roman"/>
                          <a:ea typeface="Times New Roman"/>
                          <a:cs typeface="Times New Roman"/>
                        </a:rPr>
                        <a:t>Сосновская</a:t>
                      </a:r>
                      <a:r>
                        <a:rPr lang="ru-RU" sz="1200" dirty="0">
                          <a:solidFill>
                            <a:srgbClr val="000000"/>
                          </a:solidFill>
                          <a:latin typeface="Times New Roman"/>
                          <a:ea typeface="Times New Roman"/>
                          <a:cs typeface="Times New Roman"/>
                        </a:rPr>
                        <a:t> основная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a:t>
                      </a:r>
                      <a:r>
                        <a:rPr lang="ru-RU" sz="1200" dirty="0" err="1">
                          <a:solidFill>
                            <a:srgbClr val="000000"/>
                          </a:solidFill>
                          <a:latin typeface="Times New Roman"/>
                          <a:ea typeface="Times New Roman"/>
                          <a:cs typeface="Times New Roman"/>
                        </a:rPr>
                        <a:t>Вороновская</a:t>
                      </a:r>
                      <a:r>
                        <a:rPr lang="ru-RU" sz="1200" dirty="0">
                          <a:solidFill>
                            <a:srgbClr val="000000"/>
                          </a:solidFill>
                          <a:latin typeface="Times New Roman"/>
                          <a:ea typeface="Times New Roman"/>
                          <a:cs typeface="Times New Roman"/>
                        </a:rPr>
                        <a:t> средняя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93,6</a:t>
                      </a:r>
                      <a:endParaRPr lang="ru-RU" sz="1400" dirty="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"Осиновская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"Никольская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"Володинская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"Малиновская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"Тунгусовская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«Итатская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«Александровская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«Копыловская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«Зоркальцевская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"Усть-Бакчарская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"Новоколоминская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93,6</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"Вороновская начальная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93,6</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лицей № 7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53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основная общеобразовательная школа для учащихся с ограниченными возможностями здоровья № 39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44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27 им. Г.Н. Ворошилова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общеобразовательная школа-интернат № 1 основного общего образования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56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23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19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15 имени Г.Е. Николаевой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образовательное учреждение «Северский физико-математический лицей»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 средняя общеобразовательная школа с. Новиковка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"Парбигская средняя общеобразовательная школа имени Михаила Тимофеевича Калашникова"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«Высоковская средняя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«Семёновская основная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«Каргасокская средняя общеобразовательная школа №2»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133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«Усть-Тымская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"Наргинская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"Шпалозаводская средняя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93,2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"Парабельская гимназия"</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"Нельмачевская основная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Сергеевская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Торбеевская основная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«Богашевская средняя общеобразовательная школа им. А.И.Федорова»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общеобразовательное учреждение "</a:t>
                      </a:r>
                      <a:r>
                        <a:rPr lang="ru-RU" sz="1200" dirty="0" err="1">
                          <a:solidFill>
                            <a:srgbClr val="000000"/>
                          </a:solidFill>
                          <a:latin typeface="Times New Roman"/>
                          <a:ea typeface="Times New Roman"/>
                          <a:cs typeface="Times New Roman"/>
                        </a:rPr>
                        <a:t>Коломиногривская</a:t>
                      </a:r>
                      <a:r>
                        <a:rPr lang="ru-RU" sz="1200" dirty="0">
                          <a:solidFill>
                            <a:srgbClr val="000000"/>
                          </a:solidFill>
                          <a:latin typeface="Times New Roman"/>
                          <a:ea typeface="Times New Roman"/>
                          <a:cs typeface="Times New Roman"/>
                        </a:rPr>
                        <a:t> средняя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93,2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основная общеобразовательная школа для учащихся с ограниченными возможностями здоровья № 45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учреждение-основная общеобразовательная школа с.Больше-Дорохово Асиновского района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33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85</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«Орловская cредняя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92,4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15" y="404495"/>
            <a:ext cx="8960485" cy="739140"/>
          </a:xfrm>
          <a:ln>
            <a:solidFill>
              <a:srgbClr val="0070C0"/>
            </a:solidFill>
          </a:ln>
        </p:spPr>
        <p:txBody>
          <a:bodyPr/>
          <a:lstStyle/>
          <a:p>
            <a:pPr algn="ctr"/>
            <a:r>
              <a:rPr lang="ru-RU" altLang="en-US" sz="1800">
                <a:solidFill>
                  <a:schemeClr val="tx1"/>
                </a:solidFill>
                <a:effectLst>
                  <a:outerShdw blurRad="38100" dist="19050" dir="2700000" algn="tl" rotWithShape="0">
                    <a:schemeClr val="dk1">
                      <a:alpha val="40000"/>
                    </a:schemeClr>
                  </a:outerShdw>
                </a:effectLst>
              </a:rPr>
              <a:t>Предмет исследования </a:t>
            </a:r>
            <a:r>
              <a:rPr lang="ru-RU" altLang="en-US" sz="1800"/>
              <a:t/>
            </a:r>
            <a:br>
              <a:rPr lang="ru-RU" altLang="en-US" sz="1800"/>
            </a:br>
            <a:endParaRPr lang="ru-RU" altLang="en-US" sz="1800"/>
          </a:p>
        </p:txBody>
      </p:sp>
      <p:sp>
        <p:nvSpPr>
          <p:cNvPr id="3" name="Замещающее содержимое 2"/>
          <p:cNvSpPr>
            <a:spLocks noGrp="1"/>
          </p:cNvSpPr>
          <p:nvPr>
            <p:ph idx="1"/>
          </p:nvPr>
        </p:nvSpPr>
        <p:spPr/>
        <p:txBody>
          <a:bodyPr/>
          <a:lstStyle/>
          <a:p>
            <a:pPr>
              <a:buNone/>
            </a:pPr>
            <a:r>
              <a:rPr lang="ru-RU" altLang="en-US" sz="1800" b="1" dirty="0"/>
              <a:t>Предметом</a:t>
            </a:r>
            <a:r>
              <a:rPr lang="ru-RU" altLang="en-US" sz="1800" dirty="0"/>
              <a:t> исследования является </a:t>
            </a:r>
            <a:endParaRPr lang="ru-RU" altLang="en-US" sz="1800" dirty="0" smtClean="0"/>
          </a:p>
          <a:p>
            <a:r>
              <a:rPr lang="en-US" sz="1800" dirty="0" smtClean="0"/>
              <a:t> </a:t>
            </a:r>
            <a:r>
              <a:rPr lang="ru-RU" sz="1800" dirty="0" smtClean="0"/>
              <a:t>содержание официальных сайтов образовательных организаций, указанных в Приложении 1 к Заданию;</a:t>
            </a:r>
          </a:p>
          <a:p>
            <a:r>
              <a:rPr lang="en-US" sz="1800" dirty="0" smtClean="0"/>
              <a:t> </a:t>
            </a:r>
            <a:r>
              <a:rPr lang="ru-RU" sz="1800" dirty="0" smtClean="0"/>
              <a:t>информация на информационных стендах в помещениях образовательных организаций, указанных в Приложении 1 к Заданию;</a:t>
            </a:r>
          </a:p>
          <a:p>
            <a:r>
              <a:rPr lang="ru-RU" sz="1800" dirty="0" smtClean="0"/>
              <a:t>оборудование территорий, прилегающих к образовательным организациям, и их помещений, указанных в Приложении 1 к Заданию; </a:t>
            </a:r>
          </a:p>
          <a:p>
            <a:r>
              <a:rPr lang="en-US" sz="1800" dirty="0" smtClean="0"/>
              <a:t> </a:t>
            </a:r>
            <a:r>
              <a:rPr lang="ru-RU" sz="1800" dirty="0" smtClean="0"/>
              <a:t>мнение респондентов - получателей услуг образовательных организаций (указанных в Приложении 1 к Заданию), принимающих участие в независимой оценке.</a:t>
            </a:r>
          </a:p>
          <a:p>
            <a:pPr marL="0" indent="0" algn="just">
              <a:buNone/>
            </a:pPr>
            <a:endParaRPr lang="ru-RU" altLang="en-US"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"Средняя общеобразовательная школа с. Лукашкин Яр"</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«Дубровская основная общеобразовательная школа» Зырянского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"Малиновская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151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"Новосергеевская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"Открытая (сменная)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"Старо-Короткинская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"Новокривошеинская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"Заводская средняя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"Красногорская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"Белоярская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92,4</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"Берегаевская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«Лучановская средняя общеобразовательная школа имени В.В. Михетко»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«Молодежненская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«Малиновская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«Новоархангельская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«Октябрьская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«Новорождественская средняя общеобразовательная школа имени Овчинникова В.И.»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 Чаинская школа-интернат"</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"Нижнетигинская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92,4</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47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10</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43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64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18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ЧАСТНОЕ ОБЩЕОБРАЗОВАТЕЛЬНОЕ УЧРЕЖДЕНИЕ СИБИРСКИЙ ИНСТИТУТ РАЗВИВАЮЩЕГО ОБУЧЕНИЯ "ПЕЛЕНГ"</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 г. Асино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"Большегалкинская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"Новоселовская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"Петровская основная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"Иштанская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"Нарымская средняя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"Старицинская средняя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Туендатская основная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Улу-Юльская средняя общеобразовательная школа Первомайского район</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Берёзовская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основная общеобразовательная школа п. Новый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Аргат-Юльская средняя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Беляйская основная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«Калтайская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«Кафтанчиковская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«Басандайская средняя общеобразовательная школа им.Д.А.Козлова»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262</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«Анастасьевская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"Маркеловская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"Шегарская средняя общеобразовательная школа №1"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11 им. В.И. Смирнова г.Томска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90,8</a:t>
                      </a:r>
                      <a:endParaRPr lang="ru-RU" sz="1400" dirty="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36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 имени И.С. Черных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Мариинская средняя общеобразовательная школа № 3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«Северский лицей»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№197 им.В.Маркелова»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"Поротниковская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90,8</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193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"Новосельцевская средняя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208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Ежинская основная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«Наумовская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«Межениновская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«Курлекская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229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«Поросинская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«Воронинская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«Рассветовская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239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«Халдеевская основная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«Нелюбинская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90,8</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«Петуховская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«Побединская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271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«Трубачевская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90,8</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вечерняя (сменная) общеобразовательная школа № 9 г. Асино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"Бабарыкинская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90,4</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53</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ЧАСТНОЕ ОБЩЕОБРАЗОВАТЕЛЬНОЕ УЧРЕЖДЕНИЕ "ЛИЦЕЙ ТГУ"</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89,2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"Копыловская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89,2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"Черноярская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89,2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247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«Турунтаевская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89,2</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251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«Мазаловская средняя общеобразовательная школа» Томского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89,2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Итоговый рейтинг организаций</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1192948"/>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образовательное учреждение «Гусевская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a:solidFill>
                            <a:srgbClr val="000000"/>
                          </a:solidFill>
                          <a:latin typeface="Times New Roman"/>
                          <a:ea typeface="Times New Roman"/>
                          <a:cs typeface="Times New Roman"/>
                        </a:rPr>
                        <a:t>89,2</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267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«Малобрагинская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b="1" dirty="0">
                          <a:solidFill>
                            <a:srgbClr val="000000"/>
                          </a:solidFill>
                          <a:latin typeface="Times New Roman"/>
                          <a:ea typeface="Times New Roman"/>
                          <a:cs typeface="Times New Roman"/>
                        </a:rPr>
                        <a:t>89,2</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Место в итоговом рейтинге </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гимназия № 13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42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46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57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НЕГОСУДАРСТВЕННОЕ ОБЩЕОБРАЗОВАТЕЛЬНОЕ УЧРЕЖДЕНИЕ "КАТОЛИЧЕСКАЯ ГИМНАЗИЯ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"Специальная (коррекционная) школа"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образовательное учреждение «Средняя общеобразовательная школа № 76»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 с. Александровское"</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"Общеобразовательная школа для обучающихся, воспитанников с ОВЗ № 10 города Асино Томской области"</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108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 г. Асино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"Высокоярская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"Нововасюганская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1-11</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Место в итоговом рейтинге </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6072230"/>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213</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Альмяковская основная общеобразовательная школа Первомайского района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1-11</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казенное общеобразовательное учреждение средняя общеобразовательная школа №1 г. Кедрового</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Школа "Эврика-развитие" г.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21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54 города Томска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68</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 6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69</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общеобразовательное учреждение "Средняя общеобразовательная школа №3 городского округа Стрежевой"</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75</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«Средняя общеобразовательная школа № 87»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81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образовательное учреждение «Северская школа-интернат для обучающихся с ограниченными возможностями здоровья»</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91</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2 с. Александровское"</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939976">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112</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казённое общеобразовательное учреждение «</a:t>
                      </a:r>
                      <a:r>
                        <a:rPr lang="ru-RU" sz="1200" dirty="0" err="1">
                          <a:solidFill>
                            <a:srgbClr val="000000"/>
                          </a:solidFill>
                          <a:latin typeface="Times New Roman"/>
                          <a:ea typeface="Times New Roman"/>
                          <a:cs typeface="Times New Roman"/>
                        </a:rPr>
                        <a:t>Крыловская</a:t>
                      </a:r>
                      <a:r>
                        <a:rPr lang="ru-RU" sz="1200" dirty="0">
                          <a:solidFill>
                            <a:srgbClr val="000000"/>
                          </a:solidFill>
                          <a:latin typeface="Times New Roman"/>
                          <a:ea typeface="Times New Roman"/>
                          <a:cs typeface="Times New Roman"/>
                        </a:rPr>
                        <a:t> общеобразовательная школа-интернат для обучающихся, воспитанников </a:t>
                      </a:r>
                      <a:r>
                        <a:rPr lang="ru-RU" sz="1200" dirty="0" err="1">
                          <a:solidFill>
                            <a:srgbClr val="000000"/>
                          </a:solidFill>
                          <a:latin typeface="Times New Roman"/>
                          <a:ea typeface="Times New Roman"/>
                          <a:cs typeface="Times New Roman"/>
                        </a:rPr>
                        <a:t>c</a:t>
                      </a:r>
                      <a:r>
                        <a:rPr lang="ru-RU" sz="1200" dirty="0">
                          <a:solidFill>
                            <a:srgbClr val="000000"/>
                          </a:solidFill>
                          <a:latin typeface="Times New Roman"/>
                          <a:ea typeface="Times New Roman"/>
                          <a:cs typeface="Times New Roman"/>
                        </a:rPr>
                        <a:t> ограниченными возможностями здоровья»</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12-25</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955"/>
            <a:ext cx="8229600" cy="743585"/>
          </a:xfrm>
        </p:spPr>
        <p:txBody>
          <a:bodyPr/>
          <a:lstStyle/>
          <a:p>
            <a:r>
              <a:rPr lang="ru-RU" altLang="en-US" sz="18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НОРМАТИВНО-ПРАВОВАЯ БАЗА ДЛЯ ПРОВЕДЕНИЯ НОК</a:t>
            </a:r>
          </a:p>
        </p:txBody>
      </p:sp>
      <p:sp>
        <p:nvSpPr>
          <p:cNvPr id="3" name="Замещающее содержимое 2"/>
          <p:cNvSpPr>
            <a:spLocks noGrp="1"/>
          </p:cNvSpPr>
          <p:nvPr>
            <p:ph idx="1"/>
          </p:nvPr>
        </p:nvSpPr>
        <p:spPr>
          <a:xfrm>
            <a:off x="416560" y="937260"/>
            <a:ext cx="8627745" cy="5871210"/>
          </a:xfrm>
        </p:spPr>
        <p:txBody>
          <a:bodyPr/>
          <a:lstStyle/>
          <a:p>
            <a:pPr>
              <a:buNone/>
            </a:pPr>
            <a:r>
              <a:rPr lang="ru-RU" sz="1600" dirty="0" smtClean="0"/>
              <a:t>	При проведении сбора и обобщения информации о качестве условий осуществления образовательной деятельности образовательными организациями используются следующие нормативные правовые акты:</a:t>
            </a:r>
          </a:p>
          <a:p>
            <a:pPr lvl="0"/>
            <a:r>
              <a:rPr lang="ru-RU" sz="1600" dirty="0" smtClean="0"/>
              <a:t>Федеральный закон от 29 декабря 2012 года № 273-ФЗ «Об образовании в Российской Федерации».</a:t>
            </a:r>
          </a:p>
          <a:p>
            <a:pPr lvl="0"/>
            <a:r>
              <a:rPr lang="ru-RU" sz="1600" dirty="0" smtClean="0"/>
              <a:t>Федеральный закон от 05 декабря 2017 года № 392-ФЗ «О внесении изменений в отдельные законодательные акты Российской Федерации по вопросам совершенствования проведения независимой оценки качества условий оказания услуг организациями в сфере культуры, охраны здоровья, образования, социального обслуживания и федеральными учреждениями медико-социальной экспертизы».</a:t>
            </a:r>
          </a:p>
          <a:p>
            <a:pPr lvl="0"/>
            <a:r>
              <a:rPr lang="ru-RU" sz="1600" dirty="0" smtClean="0"/>
              <a:t>Постановление Правительства Российской Федерации от 31 мая 2018 года № 638 «Об утверждении Правил сбора и обобщения информации о качестве условий оказания услуг организациями в сфере образования, охраны здоровья, образования, социального обслуживания и федеральными учреждениями медико-социальной экспертизы».</a:t>
            </a:r>
          </a:p>
          <a:p>
            <a:r>
              <a:rPr lang="ru-RU" sz="1600" dirty="0" smtClean="0"/>
              <a:t>Постановление Правительства Российской Федерации от 20 октября 2021 года № 1802 «Об утверждении Правил размещения на официальном сайте образовательной организации в информационно-телекоммуникационной сети «Интернет» и обновления информации об образовательной организации, а также признании утратившими силу некоторых актов и отдельных положений некоторых актов Правительства Российской Федерации».</a:t>
            </a:r>
          </a:p>
          <a:p>
            <a:pPr lvl="0"/>
            <a:endParaRPr lang="ru-RU" sz="1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altLang="en-US" sz="2000" dirty="0">
                <a:sym typeface="+mn-ea"/>
              </a:rPr>
              <a:t> </a:t>
            </a:r>
            <a:r>
              <a:rPr lang="ru-RU" altLang="en-US" sz="1800" dirty="0" smtClean="0">
                <a:sym typeface="+mn-ea"/>
              </a:rPr>
              <a:t>Место в итоговом рейтинге </a:t>
            </a:r>
            <a:r>
              <a:rPr lang="ru-RU" altLang="en-US" sz="1800" dirty="0">
                <a:sym typeface="+mn-ea"/>
              </a:rPr>
              <a:t/>
            </a:r>
            <a:br>
              <a:rPr lang="ru-RU" altLang="en-US" sz="1800" dirty="0">
                <a:sym typeface="+mn-ea"/>
              </a:rPr>
            </a:br>
            <a:r>
              <a:rPr lang="ru-RU" sz="1800" dirty="0" smtClean="0"/>
              <a:t/>
            </a:r>
            <a:br>
              <a:rPr lang="ru-RU" sz="1800" dirty="0" smtClean="0"/>
            </a:br>
            <a:r>
              <a:rPr lang="ru-RU" altLang="en-US" sz="1800" dirty="0"/>
              <a:t/>
            </a:r>
            <a:br>
              <a:rPr lang="ru-RU" altLang="en-US" sz="1800" dirty="0"/>
            </a:br>
            <a:endParaRPr lang="ru-RU" altLang="en-US" sz="1800" dirty="0"/>
          </a:p>
        </p:txBody>
      </p:sp>
      <p:graphicFrame>
        <p:nvGraphicFramePr>
          <p:cNvPr id="6" name="Содержимое 5"/>
          <p:cNvGraphicFramePr>
            <a:graphicFrameLocks noGrp="1"/>
          </p:cNvGraphicFramePr>
          <p:nvPr>
            <p:ph idx="1"/>
          </p:nvPr>
        </p:nvGraphicFramePr>
        <p:xfrm>
          <a:off x="1" y="928670"/>
          <a:ext cx="9144031" cy="2318464"/>
        </p:xfrm>
        <a:graphic>
          <a:graphicData uri="http://schemas.openxmlformats.org/drawingml/2006/table">
            <a:tbl>
              <a:tblPr firstRow="1" bandRow="1">
                <a:tableStyleId>{5C22544A-7EE6-4342-B048-85BDC9FD1C3A}</a:tableStyleId>
              </a:tblPr>
              <a:tblGrid>
                <a:gridCol w="992162"/>
                <a:gridCol w="6772976"/>
                <a:gridCol w="1378893"/>
              </a:tblGrid>
              <a:tr h="630190">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144</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казённое общеобразовательное учреждение «Киевская основная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167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№7"</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176</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Муниципальное бюджетное общеобразовательное учреждение "</a:t>
                      </a:r>
                      <a:r>
                        <a:rPr lang="ru-RU" sz="1200" dirty="0" err="1">
                          <a:solidFill>
                            <a:srgbClr val="000000"/>
                          </a:solidFill>
                          <a:latin typeface="Times New Roman"/>
                          <a:ea typeface="Times New Roman"/>
                          <a:cs typeface="Times New Roman"/>
                        </a:rPr>
                        <a:t>Кривошеинская</a:t>
                      </a:r>
                      <a:r>
                        <a:rPr lang="ru-RU" sz="1200" dirty="0">
                          <a:solidFill>
                            <a:srgbClr val="000000"/>
                          </a:solidFill>
                          <a:latin typeface="Times New Roman"/>
                          <a:ea typeface="Times New Roman"/>
                          <a:cs typeface="Times New Roman"/>
                        </a:rPr>
                        <a:t> средняя общеобразовательная школа"</a:t>
                      </a:r>
                      <a:endParaRPr lang="ru-RU" sz="1400" dirty="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12-25</a:t>
                      </a:r>
                      <a:endParaRPr lang="ru-RU" sz="1400">
                        <a:latin typeface="Times New Roman"/>
                        <a:ea typeface="Calibri"/>
                        <a:cs typeface="Times New Roman"/>
                      </a:endParaRPr>
                    </a:p>
                  </a:txBody>
                  <a:tcPr marL="68580" marR="68580" marT="0" marB="0"/>
                </a:tc>
              </a:tr>
              <a:tr h="562758">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180</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a:solidFill>
                            <a:srgbClr val="000000"/>
                          </a:solidFill>
                          <a:latin typeface="Times New Roman"/>
                          <a:ea typeface="Times New Roman"/>
                          <a:cs typeface="Times New Roman"/>
                        </a:rPr>
                        <a:t>Муниципальное бюджетное общеобразовательное учреждение "Красноярская средняя общеобразовательная школа"</a:t>
                      </a:r>
                      <a:endParaRPr lang="ru-RU" sz="1400">
                        <a:latin typeface="Times New Roman"/>
                        <a:ea typeface="Calibri"/>
                        <a:cs typeface="Times New Roman"/>
                      </a:endParaRPr>
                    </a:p>
                  </a:txBody>
                  <a:tcPr marL="68580" marR="68580" marT="0" marB="0"/>
                </a:tc>
                <a:tc>
                  <a:txBody>
                    <a:bodyPr/>
                    <a:lstStyle/>
                    <a:p>
                      <a:pPr indent="450215" algn="ctr">
                        <a:lnSpc>
                          <a:spcPct val="150000"/>
                        </a:lnSpc>
                        <a:spcAft>
                          <a:spcPts val="0"/>
                        </a:spcAft>
                      </a:pPr>
                      <a:r>
                        <a:rPr lang="ru-RU" sz="1200" dirty="0">
                          <a:solidFill>
                            <a:srgbClr val="000000"/>
                          </a:solidFill>
                          <a:latin typeface="Times New Roman"/>
                          <a:ea typeface="Times New Roman"/>
                          <a:cs typeface="Times New Roman"/>
                        </a:rPr>
                        <a:t>12-25</a:t>
                      </a: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955"/>
            <a:ext cx="8229600" cy="582930"/>
          </a:xfrm>
        </p:spPr>
        <p:txBody>
          <a:bodyPr/>
          <a:lstStyle/>
          <a:p>
            <a:r>
              <a:rPr lang="ru-RU" sz="1600" b="1" dirty="0" smtClean="0"/>
              <a:t>Средний балл по критериям НОК</a:t>
            </a:r>
            <a:endParaRPr lang="ru-RU" sz="1600" dirty="0"/>
          </a:p>
        </p:txBody>
      </p:sp>
      <p:pic>
        <p:nvPicPr>
          <p:cNvPr id="63489" name="Диаграмма 1"/>
          <p:cNvPicPr>
            <a:picLocks noChangeArrowheads="1"/>
          </p:cNvPicPr>
          <p:nvPr/>
        </p:nvPicPr>
        <p:blipFill>
          <a:blip r:embed="rId2" cstate="print"/>
          <a:srcRect b="-23"/>
          <a:stretch>
            <a:fillRect/>
          </a:stretch>
        </p:blipFill>
        <p:spPr bwMode="auto">
          <a:xfrm>
            <a:off x="1142976" y="857232"/>
            <a:ext cx="7072362" cy="5214974"/>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pPr lvl="0"/>
            <a:r>
              <a:rPr lang="ru-RU" sz="1600" b="1" dirty="0" smtClean="0"/>
              <a:t>Показатели, характеризующие общий критерий «Открытость и доступность информации об организациях, осуществляющих образовательную деятельность»</a:t>
            </a:r>
            <a:endParaRPr lang="ru-RU" sz="1600" dirty="0"/>
          </a:p>
        </p:txBody>
      </p:sp>
      <p:pic>
        <p:nvPicPr>
          <p:cNvPr id="87042" name="Диаграмма 3"/>
          <p:cNvPicPr>
            <a:picLocks noChangeArrowheads="1"/>
          </p:cNvPicPr>
          <p:nvPr/>
        </p:nvPicPr>
        <p:blipFill>
          <a:blip r:embed="rId2" cstate="print"/>
          <a:srcRect b="-40"/>
          <a:stretch>
            <a:fillRect/>
          </a:stretch>
        </p:blipFill>
        <p:spPr bwMode="auto">
          <a:xfrm>
            <a:off x="928662" y="857233"/>
            <a:ext cx="7143800" cy="6000768"/>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r>
              <a:rPr lang="ru-RU" sz="1600" b="1" dirty="0" smtClean="0"/>
              <a:t>Показатели, характеризующие общий критерий «Комфортность условий, в которых осуществляется образовательная деятельность»</a:t>
            </a:r>
            <a:endParaRPr lang="ru-RU" sz="1600" dirty="0"/>
          </a:p>
        </p:txBody>
      </p:sp>
      <p:pic>
        <p:nvPicPr>
          <p:cNvPr id="89090" name="Диаграмма 4"/>
          <p:cNvPicPr>
            <a:picLocks noChangeArrowheads="1"/>
          </p:cNvPicPr>
          <p:nvPr/>
        </p:nvPicPr>
        <p:blipFill>
          <a:blip r:embed="rId2" cstate="print"/>
          <a:srcRect/>
          <a:stretch>
            <a:fillRect/>
          </a:stretch>
        </p:blipFill>
        <p:spPr bwMode="auto">
          <a:xfrm>
            <a:off x="1214414" y="857232"/>
            <a:ext cx="6286544" cy="6000767"/>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r>
              <a:rPr lang="ru-RU" sz="1600" b="1" dirty="0" smtClean="0"/>
              <a:t>Показатели, характеризующие общий критерий </a:t>
            </a:r>
            <a:r>
              <a:rPr lang="ru-RU" sz="1600" dirty="0" smtClean="0"/>
              <a:t/>
            </a:r>
            <a:br>
              <a:rPr lang="ru-RU" sz="1600" dirty="0" smtClean="0"/>
            </a:br>
            <a:r>
              <a:rPr lang="ru-RU" sz="1600" b="1" dirty="0" smtClean="0"/>
              <a:t>«Доступность услуг для инвалидов»</a:t>
            </a:r>
            <a:endParaRPr lang="ru-RU" sz="1600" dirty="0"/>
          </a:p>
        </p:txBody>
      </p:sp>
      <p:pic>
        <p:nvPicPr>
          <p:cNvPr id="88067" name="Диаграмма 2"/>
          <p:cNvPicPr>
            <a:picLocks noChangeArrowheads="1"/>
          </p:cNvPicPr>
          <p:nvPr/>
        </p:nvPicPr>
        <p:blipFill>
          <a:blip r:embed="rId2" cstate="print"/>
          <a:srcRect/>
          <a:stretch>
            <a:fillRect/>
          </a:stretch>
        </p:blipFill>
        <p:spPr bwMode="auto">
          <a:xfrm>
            <a:off x="1285852" y="857232"/>
            <a:ext cx="6858048" cy="6000767"/>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r>
              <a:rPr lang="ru-RU" sz="1600" b="1" dirty="0" smtClean="0"/>
              <a:t>Показатели, характеризующие доброжелательность, вежливость работников организации</a:t>
            </a:r>
            <a:endParaRPr lang="ru-RU" sz="1600" dirty="0"/>
          </a:p>
        </p:txBody>
      </p:sp>
      <p:pic>
        <p:nvPicPr>
          <p:cNvPr id="90114" name="Диаграмма 6"/>
          <p:cNvPicPr>
            <a:picLocks noChangeArrowheads="1"/>
          </p:cNvPicPr>
          <p:nvPr/>
        </p:nvPicPr>
        <p:blipFill>
          <a:blip r:embed="rId2" cstate="print"/>
          <a:srcRect b="-64"/>
          <a:stretch>
            <a:fillRect/>
          </a:stretch>
        </p:blipFill>
        <p:spPr bwMode="auto">
          <a:xfrm>
            <a:off x="1500166" y="857232"/>
            <a:ext cx="6500858" cy="6000768"/>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r>
              <a:rPr lang="ru-RU" sz="1600" b="1" dirty="0" smtClean="0"/>
              <a:t>Показатели, характеризующие общий критерий «Удовлетворенность условиями оказания услуг»</a:t>
            </a:r>
            <a:endParaRPr lang="ru-RU" sz="1600" dirty="0"/>
          </a:p>
        </p:txBody>
      </p:sp>
      <p:pic>
        <p:nvPicPr>
          <p:cNvPr id="91138" name="Диаграмма 7"/>
          <p:cNvPicPr>
            <a:picLocks noChangeArrowheads="1"/>
          </p:cNvPicPr>
          <p:nvPr/>
        </p:nvPicPr>
        <p:blipFill>
          <a:blip r:embed="rId2" cstate="print"/>
          <a:srcRect/>
          <a:stretch>
            <a:fillRect/>
          </a:stretch>
        </p:blipFill>
        <p:spPr bwMode="auto">
          <a:xfrm>
            <a:off x="1142976" y="857233"/>
            <a:ext cx="6643734" cy="6000768"/>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857885"/>
          </a:xfrm>
        </p:spPr>
        <p:txBody>
          <a:bodyPr/>
          <a:lstStyle/>
          <a:p>
            <a:r>
              <a:rPr lang="ru-RU" sz="1600" smtClean="0"/>
              <a:t>Организации-лидеры рейтинга независимой оценки качества условий осуществления деятельности образовательных организаций, в целом</a:t>
            </a:r>
            <a:endParaRPr lang="ru-RU" sz="1600" dirty="0"/>
          </a:p>
        </p:txBody>
      </p:sp>
      <p:graphicFrame>
        <p:nvGraphicFramePr>
          <p:cNvPr id="7" name="Таблица 6"/>
          <p:cNvGraphicFramePr>
            <a:graphicFrameLocks noGrp="1"/>
          </p:cNvGraphicFramePr>
          <p:nvPr/>
        </p:nvGraphicFramePr>
        <p:xfrm>
          <a:off x="142844" y="928674"/>
          <a:ext cx="9001156" cy="5929327"/>
        </p:xfrm>
        <a:graphic>
          <a:graphicData uri="http://schemas.openxmlformats.org/drawingml/2006/table">
            <a:tbl>
              <a:tblPr/>
              <a:tblGrid>
                <a:gridCol w="892676"/>
                <a:gridCol w="7097516"/>
                <a:gridCol w="1010964"/>
              </a:tblGrid>
              <a:tr h="474346">
                <a:tc>
                  <a:txBody>
                    <a:bodyPr/>
                    <a:lstStyle/>
                    <a:p>
                      <a:pPr indent="450215" algn="ctr">
                        <a:lnSpc>
                          <a:spcPct val="150000"/>
                        </a:lnSpc>
                        <a:spcAft>
                          <a:spcPts val="0"/>
                        </a:spcAft>
                      </a:pPr>
                      <a:r>
                        <a:rPr lang="en-US" sz="700" b="1">
                          <a:solidFill>
                            <a:srgbClr val="000000"/>
                          </a:solidFill>
                          <a:latin typeface="Times New Roman"/>
                          <a:ea typeface="Times New Roman"/>
                          <a:cs typeface="Times New Roman"/>
                        </a:rPr>
                        <a:t>N </a:t>
                      </a:r>
                      <a:r>
                        <a:rPr lang="ru-RU" sz="700" b="1">
                          <a:solidFill>
                            <a:srgbClr val="000000"/>
                          </a:solidFill>
                          <a:latin typeface="Times New Roman"/>
                          <a:ea typeface="Times New Roman"/>
                          <a:cs typeface="Times New Roman"/>
                        </a:rPr>
                        <a:t>п.п</a:t>
                      </a:r>
                      <a:endParaRPr lang="ru-RU" sz="800">
                        <a:latin typeface="Times New Roman"/>
                        <a:ea typeface="Calibri"/>
                        <a:cs typeface="Times New Roman"/>
                      </a:endParaRPr>
                    </a:p>
                  </a:txBody>
                  <a:tcPr marL="40640" marR="4064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Наименование организации</a:t>
                      </a:r>
                      <a:endParaRPr lang="ru-RU" sz="800">
                        <a:latin typeface="Times New Roman"/>
                        <a:ea typeface="Calibri"/>
                        <a:cs typeface="Times New Roman"/>
                      </a:endParaRPr>
                    </a:p>
                  </a:txBody>
                  <a:tcPr marL="40640" marR="4064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r">
                        <a:lnSpc>
                          <a:spcPct val="150000"/>
                        </a:lnSpc>
                        <a:spcAft>
                          <a:spcPts val="0"/>
                        </a:spcAft>
                      </a:pPr>
                      <a:r>
                        <a:rPr lang="ru-RU" sz="700" b="1">
                          <a:solidFill>
                            <a:srgbClr val="000000"/>
                          </a:solidFill>
                          <a:latin typeface="Times New Roman"/>
                          <a:ea typeface="Times New Roman"/>
                          <a:cs typeface="Times New Roman"/>
                        </a:rPr>
                        <a:t>Баллы</a:t>
                      </a:r>
                      <a:endParaRPr lang="ru-RU" sz="800">
                        <a:latin typeface="Times New Roman"/>
                        <a:ea typeface="Calibri"/>
                        <a:cs typeface="Times New Roman"/>
                      </a:endParaRPr>
                    </a:p>
                  </a:txBody>
                  <a:tcPr marL="40640" marR="4064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14</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общеобразовательное учреждение гимназия № 13 г. Томска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42</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46 г. Томска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57</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НЕГОСУДАРСТВЕННОЕ ОБЩЕОБРАЗОВАТЕЛЬНОЕ УЧРЕЖДЕНИЕ "КАТОЛИЧЕСКАЯ ГИМНАЗИЯ Г. ТОМСКА"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67</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общеобразовательное учреждение "Специальная (коррекционная) школа" городского округа Стрежевой</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89</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образовательное учреждение «Средняя общеобразовательная школа № 76»</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90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1 с. Александровское"</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521">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97</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казённое общеобразовательное учреждение "Общеобразовательная школа для обучающихся, воспитанников с ОВЗ № 10 города Асино Томской области"</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108</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общеобразовательное учреждение средняя общеобразовательная школа № 4 г. Асино</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116</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казённое общеобразовательное учреждение "Высокоярская средняя общеобразовательная школа"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141</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бюджетное общеобразовательное учреждение "Нововасюганская средняя общеобразовательная школа"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a:solidFill>
                            <a:srgbClr val="000000"/>
                          </a:solidFill>
                          <a:latin typeface="Times New Roman"/>
                          <a:ea typeface="Times New Roman"/>
                          <a:cs typeface="Times New Roman"/>
                        </a:rPr>
                        <a:t>100</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346">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213</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a:solidFill>
                            <a:srgbClr val="000000"/>
                          </a:solidFill>
                          <a:latin typeface="Times New Roman"/>
                          <a:ea typeface="Times New Roman"/>
                          <a:cs typeface="Times New Roman"/>
                        </a:rPr>
                        <a:t>Муниципальное автономное общеобразовательное учреждение Альмяковская основная общеобразовательная школа Первомайского района</a:t>
                      </a:r>
                      <a:endParaRPr lang="ru-RU" sz="80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lnSpc>
                          <a:spcPct val="150000"/>
                        </a:lnSpc>
                        <a:spcAft>
                          <a:spcPts val="0"/>
                        </a:spcAft>
                      </a:pPr>
                      <a:r>
                        <a:rPr lang="ru-RU" sz="700" b="1" dirty="0">
                          <a:solidFill>
                            <a:srgbClr val="000000"/>
                          </a:solidFill>
                          <a:latin typeface="Times New Roman"/>
                          <a:ea typeface="Times New Roman"/>
                          <a:cs typeface="Times New Roman"/>
                        </a:rPr>
                        <a:t>100</a:t>
                      </a:r>
                      <a:endParaRPr lang="ru-RU" sz="80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955"/>
            <a:ext cx="8229600" cy="601345"/>
          </a:xfrm>
        </p:spPr>
        <p:txBody>
          <a:bodyPr/>
          <a:lstStyle/>
          <a:p>
            <a:r>
              <a:rPr lang="ru-RU" sz="1800" dirty="0">
                <a:sym typeface="+mn-ea"/>
              </a:rPr>
              <a:t>Основные недочеты по организациям</a:t>
            </a:r>
          </a:p>
        </p:txBody>
      </p:sp>
      <p:sp>
        <p:nvSpPr>
          <p:cNvPr id="3" name="Замещающее содержимое 2"/>
          <p:cNvSpPr>
            <a:spLocks noGrp="1"/>
          </p:cNvSpPr>
          <p:nvPr>
            <p:ph idx="1"/>
          </p:nvPr>
        </p:nvSpPr>
        <p:spPr>
          <a:xfrm>
            <a:off x="457200" y="876935"/>
            <a:ext cx="8229600" cy="5249545"/>
          </a:xfrm>
        </p:spPr>
        <p:txBody>
          <a:bodyPr/>
          <a:lstStyle/>
          <a:p>
            <a:pPr marL="0" indent="0">
              <a:buNone/>
            </a:pP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В ходе исследования выявлены недостатки в организациях, в части </a:t>
            </a:r>
            <a:r>
              <a:rPr lang="ru-RU" altLang="en-US" sz="1400" dirty="0" smtClean="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доступности </a:t>
            </a: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для инвалидов. В целом по совокупности организаций, с целью повышения качества услуг рекомендуется:</a:t>
            </a:r>
          </a:p>
          <a:p>
            <a:pPr marL="0" indent="0">
              <a:buNone/>
            </a:pPr>
            <a:endPar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1.Обеспечить образовательные организации сменными </a:t>
            </a:r>
            <a:r>
              <a:rPr lang="ru-RU" altLang="en-US" sz="1400" dirty="0" err="1">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кресло-колясками</a:t>
            </a: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a:p>
            <a:pPr marL="0" indent="0">
              <a:buNone/>
            </a:pPr>
            <a:endPar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 По возможности, обеспечить условия для доступа в здания перемещения внутри зданий лиц с инвалидностью: оборудовать входные группы пандусами либо подъёмниками, расширить верные проёмы, разместить лестницы внутри зданий. Оборудовать санитарные помещения с учётом потребностей инвалидов. Предусмотреть парковочные места для автотранспорта лиц с инвалидностью.</a:t>
            </a:r>
          </a:p>
          <a:p>
            <a:pPr marL="0" indent="0">
              <a:buNone/>
            </a:pPr>
            <a:endPar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 Обеспечить наличие навигации внутри организации для лиц с сенсорными нарушениями – дублирование текстовой информации с использованием шрифта Брайля, дублировать визуальную и звуковую информацию посредством электронных табло, аудио и/или видео информаторов, использовать контрастную разметку, тактильную плитку.</a:t>
            </a:r>
          </a:p>
          <a:p>
            <a:pPr marL="0" indent="0">
              <a:buNone/>
            </a:pPr>
            <a:endPar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0" indent="0">
              <a:buNone/>
            </a:pP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 </a:t>
            </a:r>
            <a:r>
              <a:rPr lang="ru-RU" altLang="en-US" sz="1400" dirty="0" smtClean="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Устранить </a:t>
            </a:r>
            <a:r>
              <a:rPr lang="ru-RU" altLang="en-US" sz="1400" dirty="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выявленные недостатки, приведенные в таблицах отчета соответственно по каждой организации.</a:t>
            </a:r>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sz="2000">
                <a:sym typeface="+mn-ea"/>
              </a:rPr>
              <a:t/>
            </a:r>
            <a:br>
              <a:rPr lang="ru-RU" altLang="en-US" sz="2000">
                <a:sym typeface="+mn-ea"/>
              </a:rPr>
            </a:br>
            <a:r>
              <a:rPr lang="ru-RU" altLang="en-US" sz="2000">
                <a:sym typeface="+mn-ea"/>
              </a:rPr>
              <a:t/>
            </a:r>
            <a:br>
              <a:rPr lang="ru-RU" altLang="en-US" sz="2000">
                <a:sym typeface="+mn-ea"/>
              </a:rPr>
            </a:br>
            <a:r>
              <a:rPr lang="ru-RU" altLang="en-US" sz="2000">
                <a:sym typeface="+mn-ea"/>
              </a:rPr>
              <a:t/>
            </a:r>
            <a:br>
              <a:rPr lang="ru-RU" altLang="en-US" sz="2000">
                <a:sym typeface="+mn-ea"/>
              </a:rPr>
            </a:br>
            <a:r>
              <a:rPr lang="ru-RU" altLang="en-US" sz="2000">
                <a:sym typeface="+mn-ea"/>
              </a:rPr>
              <a:t/>
            </a:r>
            <a:br>
              <a:rPr lang="ru-RU" altLang="en-US" sz="2000">
                <a:sym typeface="+mn-ea"/>
              </a:rPr>
            </a:br>
            <a:r>
              <a:rPr lang="ru-RU" altLang="en-US" sz="2000">
                <a:sym typeface="+mn-ea"/>
              </a:rPr>
              <a:t>СПАСИБО ЗА ВНИМАНИЕ</a:t>
            </a:r>
            <a:r>
              <a:rPr lang="ru-RU" altLang="en-US"/>
              <a:t/>
            </a:r>
            <a:br>
              <a:rPr lang="ru-RU" altLang="en-US"/>
            </a:br>
            <a:endParaRPr lang="ru-RU" altLang="en-US"/>
          </a:p>
        </p:txBody>
      </p:sp>
      <p:sp>
        <p:nvSpPr>
          <p:cNvPr id="3" name="Замещающее содержимое 2"/>
          <p:cNvSpPr>
            <a:spLocks noGrp="1"/>
          </p:cNvSpPr>
          <p:nvPr>
            <p:ph idx="1"/>
          </p:nvPr>
        </p:nvSpPr>
        <p:spPr/>
        <p:txBody>
          <a:bodyPr/>
          <a:lstStyle/>
          <a:p>
            <a:pPr marL="0" indent="0" algn="ctr">
              <a:buNone/>
            </a:pPr>
            <a:r>
              <a:rPr lang="ru-RU" altLang="en-US"/>
              <a:t> </a:t>
            </a:r>
            <a:r>
              <a:rPr lang="ru-RU" altLang="en-US" sz="2000"/>
              <a:t>Соколова Лира Юрьевна</a:t>
            </a:r>
          </a:p>
          <a:p>
            <a:pPr marL="0" indent="0" algn="ctr">
              <a:buNone/>
            </a:pPr>
            <a:r>
              <a:rPr lang="ru-RU" altLang="en-US" sz="2000"/>
              <a:t>тел. 89269576369</a:t>
            </a:r>
          </a:p>
          <a:p>
            <a:pPr marL="0" indent="0" algn="ctr">
              <a:buNone/>
            </a:pPr>
            <a:r>
              <a:rPr lang="en-US" altLang="en-US" sz="2000"/>
              <a:t>e-mail lirasok@mail.ru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0180"/>
            <a:ext cx="8229600" cy="818515"/>
          </a:xfrm>
        </p:spPr>
        <p:txBody>
          <a:bodyPr/>
          <a:lstStyle/>
          <a:p>
            <a:r>
              <a:rPr lang="ru-RU" altLang="en-US" sz="2000" dirty="0">
                <a:sym typeface="+mn-ea"/>
              </a:rPr>
              <a:t/>
            </a:r>
            <a:br>
              <a:rPr lang="ru-RU" altLang="en-US" sz="2000" dirty="0">
                <a:sym typeface="+mn-ea"/>
              </a:rPr>
            </a:br>
            <a:r>
              <a:rPr lang="ru-RU" altLang="en-US" sz="1800" dirty="0">
                <a:solidFill>
                  <a:schemeClr val="accent5">
                    <a:lumMod val="50000"/>
                  </a:schemeClr>
                </a:solidFill>
                <a:latin typeface="Times New Roman" panose="02020603050405020304" pitchFamily="18" charset="0"/>
                <a:cs typeface="Times New Roman" panose="02020603050405020304" pitchFamily="18" charset="0"/>
                <a:sym typeface="+mn-ea"/>
              </a:rPr>
              <a:t>НОРМАТИВНО-ПРАВОВАЯ БАЗА ДЛЯ ПРОВЕДЕНИЯ НОК</a:t>
            </a:r>
            <a:r>
              <a:rPr lang="ru-RU" altLang="en-US" sz="1800" dirty="0"/>
              <a:t/>
            </a:r>
            <a:br>
              <a:rPr lang="ru-RU" altLang="en-US" sz="1800" dirty="0"/>
            </a:br>
            <a:endParaRPr lang="ru-RU" altLang="en-US" sz="1800" dirty="0"/>
          </a:p>
        </p:txBody>
      </p:sp>
      <p:sp>
        <p:nvSpPr>
          <p:cNvPr id="3" name="Замещающее содержимое 2"/>
          <p:cNvSpPr>
            <a:spLocks noGrp="1"/>
          </p:cNvSpPr>
          <p:nvPr>
            <p:ph idx="1"/>
          </p:nvPr>
        </p:nvSpPr>
        <p:spPr>
          <a:xfrm>
            <a:off x="428596" y="928670"/>
            <a:ext cx="8501122" cy="5197810"/>
          </a:xfrm>
        </p:spPr>
        <p:txBody>
          <a:bodyPr/>
          <a:lstStyle/>
          <a:p>
            <a:r>
              <a:rPr lang="ru-RU" sz="1600" dirty="0" smtClean="0"/>
              <a:t>Приказ Министерства труда Российской Федерации от 31 мая 2018 года № 344н «Об утверждении Единого порядка расчета показателей, характеризующих общие критерии оценки качества условий оказания услуг организациями в сфере образования, охраны здоровья, образования, социального обслуживания и федеральными учреждениями медико-социальной экспертизы».</a:t>
            </a:r>
          </a:p>
          <a:p>
            <a:pPr>
              <a:buNone/>
            </a:pPr>
            <a:endParaRPr lang="ru-RU" sz="1600" dirty="0" smtClean="0"/>
          </a:p>
          <a:p>
            <a:r>
              <a:rPr lang="ru-RU" sz="1600" dirty="0" smtClean="0"/>
              <a:t>Приказ Министерства труда Российской Федерации от 30 октября 2018 года № 675н «Об утверждении Методики выявления и обобщения мнения граждан о качестве условий оказания услуг организациями в сфере культуры, охраны здоровья, образования, социального обслуживания и федеральными учреждениями медико-социальной экспертизы».</a:t>
            </a:r>
          </a:p>
          <a:p>
            <a:endParaRPr lang="ru-RU" sz="1600" dirty="0" smtClean="0"/>
          </a:p>
          <a:p>
            <a:r>
              <a:rPr lang="ru-RU" sz="1600" dirty="0" smtClean="0"/>
              <a:t>Приказ Министерства просвещения Российской Федерации от 13 марта 2019 года № 114 «Об утверждении показателей, характеризующих общие критерии оценки качества условий осуществления образовательной деятельности организациями, осуществляющими образовательную деятельность, по основным общеобразовательным программам, основным программам среднего профессионального образования, основным программам профессионального обучения, дополнительным общеобразовательным программам» (далее – приказ </a:t>
            </a:r>
            <a:r>
              <a:rPr lang="ru-RU" sz="1600" dirty="0" err="1" smtClean="0"/>
              <a:t>Минпросвещения</a:t>
            </a:r>
            <a:r>
              <a:rPr lang="ru-RU" sz="1600" dirty="0" smtClean="0"/>
              <a:t> России № 114).</a:t>
            </a:r>
          </a:p>
          <a:p>
            <a:endParaRPr lang="ru-RU" sz="1400" dirty="0" smtClean="0"/>
          </a:p>
          <a:p>
            <a:pPr marL="0" indent="0" algn="just">
              <a:buNone/>
            </a:pPr>
            <a:endParaRPr lang="ru-RU" sz="1400" dirty="0" smtClean="0"/>
          </a:p>
          <a:p>
            <a:pPr marL="0" indent="0" algn="just">
              <a:buNone/>
            </a:pPr>
            <a:endParaRPr lang="ru-RU" altLang="en-US" sz="1400" dirty="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0180"/>
            <a:ext cx="8229600" cy="818515"/>
          </a:xfrm>
        </p:spPr>
        <p:txBody>
          <a:bodyPr/>
          <a:lstStyle/>
          <a:p>
            <a:r>
              <a:rPr lang="ru-RU" altLang="en-US" sz="2000" dirty="0">
                <a:sym typeface="+mn-ea"/>
              </a:rPr>
              <a:t/>
            </a:r>
            <a:br>
              <a:rPr lang="ru-RU" altLang="en-US" sz="2000" dirty="0">
                <a:sym typeface="+mn-ea"/>
              </a:rPr>
            </a:br>
            <a:r>
              <a:rPr lang="ru-RU" altLang="en-US" sz="1800" dirty="0">
                <a:solidFill>
                  <a:schemeClr val="accent5">
                    <a:lumMod val="50000"/>
                  </a:schemeClr>
                </a:solidFill>
                <a:latin typeface="Times New Roman" panose="02020603050405020304" pitchFamily="18" charset="0"/>
                <a:cs typeface="Times New Roman" panose="02020603050405020304" pitchFamily="18" charset="0"/>
                <a:sym typeface="+mn-ea"/>
              </a:rPr>
              <a:t>НОРМАТИВНО-ПРАВОВАЯ БАЗА ДЛЯ ПРОВЕДЕНИЯ НОК</a:t>
            </a:r>
            <a:r>
              <a:rPr lang="ru-RU" altLang="en-US" sz="1800" dirty="0"/>
              <a:t/>
            </a:r>
            <a:br>
              <a:rPr lang="ru-RU" altLang="en-US" sz="1800" dirty="0"/>
            </a:br>
            <a:endParaRPr lang="ru-RU" altLang="en-US" sz="1800" dirty="0"/>
          </a:p>
        </p:txBody>
      </p:sp>
      <p:sp>
        <p:nvSpPr>
          <p:cNvPr id="3" name="Замещающее содержимое 2"/>
          <p:cNvSpPr>
            <a:spLocks noGrp="1"/>
          </p:cNvSpPr>
          <p:nvPr>
            <p:ph idx="1"/>
          </p:nvPr>
        </p:nvSpPr>
        <p:spPr>
          <a:xfrm>
            <a:off x="551815" y="873125"/>
            <a:ext cx="8235027" cy="5253355"/>
          </a:xfrm>
        </p:spPr>
        <p:txBody>
          <a:bodyPr/>
          <a:lstStyle/>
          <a:p>
            <a:r>
              <a:rPr lang="ru-RU" altLang="en-US" sz="1600" dirty="0" smtClean="0">
                <a:sym typeface="+mn-ea"/>
              </a:rPr>
              <a:t> </a:t>
            </a:r>
            <a:r>
              <a:rPr lang="ru-RU" sz="1600" dirty="0" smtClean="0"/>
              <a:t>Приказ Министерства финансов Российской Федерации от 07 мая 2019 года № 66н «О составе информации о результатах независимой оценки качества условий осуществления образовательной деятельности организациями, осуществляющими образовательную деятельность, условий оказания услуг организациями культуры, социального обслуживания, медицинскими организациями, федеральными учреждениями медико-социальной экспертизы, размещаемой на официальном сайте для размещения информации о государственных и муниципальных учреждениях в информационно-телекоммуникационной сети «Интернет», включая единые требования к такой информации, и порядке ее размещения, а также требованиях к качеству, удобству и простоте поиска указанной информации».</a:t>
            </a:r>
          </a:p>
          <a:p>
            <a:r>
              <a:rPr lang="ru-RU" sz="1600" dirty="0" smtClean="0"/>
              <a:t>Приказ Федеральной службы по надзору в сфере образования и науки от 14 августа 2020 года № 831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 </a:t>
            </a:r>
          </a:p>
          <a:p>
            <a:r>
              <a:rPr lang="ru-RU" sz="1600" dirty="0" smtClean="0"/>
              <a:t>Постановление Главного государственного санитарного врача Российской Федерации от 28 сентября 2020 года № 28 «Об утверждении санитарных правил СП 2.4.3648-20 «Санитарно-эпидемиологические требования к организациям воспитания и обучения, отдыха и оздоровления детей и молодежи».</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0180"/>
            <a:ext cx="8229600" cy="818515"/>
          </a:xfrm>
        </p:spPr>
        <p:txBody>
          <a:bodyPr/>
          <a:lstStyle/>
          <a:p>
            <a:r>
              <a:rPr lang="ru-RU" altLang="en-US" sz="2000" dirty="0">
                <a:sym typeface="+mn-ea"/>
              </a:rPr>
              <a:t/>
            </a:r>
            <a:br>
              <a:rPr lang="ru-RU" altLang="en-US" sz="2000" dirty="0">
                <a:sym typeface="+mn-ea"/>
              </a:rPr>
            </a:br>
            <a:r>
              <a:rPr lang="ru-RU" altLang="en-US" sz="1800" dirty="0">
                <a:solidFill>
                  <a:schemeClr val="accent5">
                    <a:lumMod val="50000"/>
                  </a:schemeClr>
                </a:solidFill>
                <a:latin typeface="Times New Roman" panose="02020603050405020304" pitchFamily="18" charset="0"/>
                <a:cs typeface="Times New Roman" panose="02020603050405020304" pitchFamily="18" charset="0"/>
                <a:sym typeface="+mn-ea"/>
              </a:rPr>
              <a:t>НОРМАТИВНО-ПРАВОВАЯ БАЗА ДЛЯ ПРОВЕДЕНИЯ НОК</a:t>
            </a:r>
            <a:r>
              <a:rPr lang="ru-RU" altLang="en-US" sz="1800" dirty="0"/>
              <a:t/>
            </a:r>
            <a:br>
              <a:rPr lang="ru-RU" altLang="en-US" sz="1800" dirty="0"/>
            </a:br>
            <a:endParaRPr lang="ru-RU" altLang="en-US" sz="1800" dirty="0"/>
          </a:p>
        </p:txBody>
      </p:sp>
      <p:sp>
        <p:nvSpPr>
          <p:cNvPr id="3" name="Замещающее содержимое 2"/>
          <p:cNvSpPr>
            <a:spLocks noGrp="1"/>
          </p:cNvSpPr>
          <p:nvPr>
            <p:ph idx="1"/>
          </p:nvPr>
        </p:nvSpPr>
        <p:spPr>
          <a:xfrm>
            <a:off x="428597" y="873125"/>
            <a:ext cx="8501122" cy="5253355"/>
          </a:xfrm>
        </p:spPr>
        <p:txBody>
          <a:bodyPr/>
          <a:lstStyle/>
          <a:p>
            <a:r>
              <a:rPr lang="ru-RU" sz="1600" dirty="0" smtClean="0"/>
              <a:t>Приказ Министерства финансов Российской Федерации от 07 мая 2019 года № 66н «О составе информации о результатах независимой оценки качества условий осуществления образовательной деятельности организациями, осуществляющими образовательную деятельность, условий оказания услуг организациями культуры, социального обслуживания, медицинскими организациями, федеральными учреждениями медико-социальной экспертизы, размещаемой на официальном сайте для размещения информации о государственных и муниципальных учреждениях в информационно-телекоммуникационной сети «Интернет», включая единые требования к такой информации, и порядке ее размещения, а также требованиях к качеству, удобству и простоте поиска указанной информации».</a:t>
            </a:r>
          </a:p>
          <a:p>
            <a:endParaRPr lang="ru-RU" sz="1600" dirty="0" smtClean="0"/>
          </a:p>
          <a:p>
            <a:r>
              <a:rPr lang="ru-RU" sz="1600" dirty="0" smtClean="0"/>
              <a:t>Приказ Федеральной службы по надзору в сфере образования и науки от 14 августа 2020 года № 831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 </a:t>
            </a:r>
          </a:p>
          <a:p>
            <a:pPr>
              <a:buNone/>
            </a:pPr>
            <a:endParaRPr lang="ru-RU" sz="1600" dirty="0" smtClean="0"/>
          </a:p>
          <a:p>
            <a:r>
              <a:rPr lang="ru-RU" sz="1600" dirty="0" smtClean="0"/>
              <a:t>Постановление Главного государственного санитарного врача Российской Федерации от 28 сентября 2020 года № 28 «Об утверждении санитарных правил СП 2.4.3648-20 «Санитарно-эпидемиологические требования к организациям воспитания и обучения, отдыха и оздоровления детей и молодежи».</a:t>
            </a:r>
          </a:p>
          <a:p>
            <a:pPr marL="0" indent="0" algn="just">
              <a:buNone/>
            </a:pPr>
            <a:endParaRPr lang="ru-RU" altLang="en-US" sz="1400" dirty="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0180"/>
            <a:ext cx="8229600" cy="818515"/>
          </a:xfrm>
        </p:spPr>
        <p:txBody>
          <a:bodyPr/>
          <a:lstStyle/>
          <a:p>
            <a:r>
              <a:rPr lang="ru-RU" altLang="en-US" sz="2000" dirty="0">
                <a:sym typeface="+mn-ea"/>
              </a:rPr>
              <a:t/>
            </a:r>
            <a:br>
              <a:rPr lang="ru-RU" altLang="en-US" sz="2000" dirty="0">
                <a:sym typeface="+mn-ea"/>
              </a:rPr>
            </a:br>
            <a:r>
              <a:rPr lang="ru-RU" altLang="en-US" sz="1800" dirty="0">
                <a:solidFill>
                  <a:schemeClr val="accent5">
                    <a:lumMod val="50000"/>
                  </a:schemeClr>
                </a:solidFill>
                <a:latin typeface="Times New Roman" panose="02020603050405020304" pitchFamily="18" charset="0"/>
                <a:cs typeface="Times New Roman" panose="02020603050405020304" pitchFamily="18" charset="0"/>
                <a:sym typeface="+mn-ea"/>
              </a:rPr>
              <a:t>НОРМАТИВНО-ПРАВОВАЯ БАЗА ДЛЯ ПРОВЕДЕНИЯ НОК</a:t>
            </a:r>
            <a:r>
              <a:rPr lang="ru-RU" altLang="en-US" sz="1800" dirty="0"/>
              <a:t/>
            </a:r>
            <a:br>
              <a:rPr lang="ru-RU" altLang="en-US" sz="1800" dirty="0"/>
            </a:br>
            <a:endParaRPr lang="ru-RU" altLang="en-US" sz="1800" dirty="0"/>
          </a:p>
        </p:txBody>
      </p:sp>
      <p:sp>
        <p:nvSpPr>
          <p:cNvPr id="3" name="Замещающее содержимое 2"/>
          <p:cNvSpPr>
            <a:spLocks noGrp="1"/>
          </p:cNvSpPr>
          <p:nvPr>
            <p:ph idx="1"/>
          </p:nvPr>
        </p:nvSpPr>
        <p:spPr>
          <a:xfrm>
            <a:off x="428597" y="1357298"/>
            <a:ext cx="8258204" cy="4769182"/>
          </a:xfrm>
        </p:spPr>
        <p:txBody>
          <a:bodyPr/>
          <a:lstStyle/>
          <a:p>
            <a:r>
              <a:rPr lang="ru-RU" sz="1400" dirty="0" smtClean="0"/>
              <a:t>Примеры расчета показателей, характеризующих общие критерии оценки качества условий оказания услуг организациями в сфере культуры, охраны здоровья, образования, социального обслуживания и федеральными учреждениями медико-социальной экспертизы, разработанные Министерством труда Российской Федерации (август 2019 года).</a:t>
            </a:r>
          </a:p>
          <a:p>
            <a:endParaRPr lang="ru-RU" sz="1400" dirty="0" smtClean="0"/>
          </a:p>
          <a:p>
            <a:r>
              <a:rPr lang="ru-RU" sz="1400" dirty="0" smtClean="0"/>
              <a:t>Письмо Министерства просвещения Российской Федерации от 28.02.2023 № 02-139 «О направлении методических рекомендаций» (вместе с «Методическими рекомендациями к Единому порядку расчета показателей независимой оценки качества условий осуществления образовательной деятельности организациями, осуществляющими образовательную деятельность по основным общеобразовательным программам, образовательным программам среднего профессионального образования, основным программам профессионального обучения, дополнительным общеобразовательным программам (с учетом отраслевых особенностей)»)</a:t>
            </a:r>
          </a:p>
          <a:p>
            <a:pPr marL="0" indent="0" algn="just">
              <a:buNone/>
            </a:pPr>
            <a:endParaRPr lang="ru-RU" altLang="en-US" sz="1400" dirty="0">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955"/>
            <a:ext cx="8229600" cy="922020"/>
          </a:xfrm>
        </p:spPr>
        <p:txBody>
          <a:bodyPr/>
          <a:lstStyle/>
          <a:p>
            <a:r>
              <a:rPr lang="ru-RU" altLang="en-US" sz="1800" b="1" dirty="0">
                <a:latin typeface="Times New Roman" panose="02020603050405020304" pitchFamily="18" charset="0"/>
                <a:cs typeface="Times New Roman" panose="02020603050405020304" pitchFamily="18" charset="0"/>
              </a:rPr>
              <a:t>МЕТОДОЛОГИЯ</a:t>
            </a:r>
          </a:p>
        </p:txBody>
      </p:sp>
      <p:sp>
        <p:nvSpPr>
          <p:cNvPr id="3" name="Замещающее содержимое 2"/>
          <p:cNvSpPr>
            <a:spLocks noGrp="1"/>
          </p:cNvSpPr>
          <p:nvPr>
            <p:ph idx="1"/>
          </p:nvPr>
        </p:nvSpPr>
        <p:spPr/>
        <p:txBody>
          <a:bodyPr/>
          <a:lstStyle/>
          <a:p>
            <a:pPr marL="0" indent="0">
              <a:buNone/>
            </a:pPr>
            <a:r>
              <a:rPr lang="ru-RU" altLang="en-US" sz="2000" dirty="0"/>
              <a:t>КРИТЕРИИ НОК</a:t>
            </a:r>
          </a:p>
          <a:p>
            <a:pPr marL="0" indent="0">
              <a:buNone/>
            </a:pPr>
            <a:r>
              <a:rPr lang="ru-RU" altLang="en-US" sz="2000" dirty="0"/>
              <a:t>◥ Критерий 1. «Открытость </a:t>
            </a:r>
            <a:r>
              <a:rPr lang="ru-RU" altLang="en-US" sz="2000" dirty="0">
                <a:sym typeface="+mn-ea"/>
              </a:rPr>
              <a:t>и доступность информации об организации социального обслуживания»;</a:t>
            </a:r>
            <a:endParaRPr lang="ru-RU" altLang="en-US" sz="2000" dirty="0"/>
          </a:p>
          <a:p>
            <a:pPr marL="0" indent="0">
              <a:buNone/>
            </a:pPr>
            <a:r>
              <a:rPr lang="ru-RU" altLang="en-US" sz="2000" dirty="0"/>
              <a:t>◥ Критерий 2. «К</a:t>
            </a:r>
            <a:r>
              <a:rPr lang="ru-RU" altLang="en-US" sz="2000" dirty="0">
                <a:sym typeface="+mn-ea"/>
              </a:rPr>
              <a:t>омфортность условий предоставления социальных услуг, в том числе время ожидания предоставления социальной услуги</a:t>
            </a:r>
            <a:r>
              <a:rPr lang="ru-RU" altLang="en-US" sz="2000" dirty="0"/>
              <a:t>»;</a:t>
            </a:r>
          </a:p>
          <a:p>
            <a:pPr marL="0" indent="0">
              <a:buNone/>
            </a:pPr>
            <a:r>
              <a:rPr lang="ru-RU" altLang="en-US" sz="2000" dirty="0"/>
              <a:t>◥ Критерий 3. «Доступность услуг для инвалидов»;</a:t>
            </a:r>
          </a:p>
          <a:p>
            <a:pPr marL="0" indent="0">
              <a:buNone/>
            </a:pPr>
            <a:r>
              <a:rPr lang="ru-RU" altLang="en-US" sz="2000" dirty="0"/>
              <a:t>◥ Критерий 4. «Доброжелательность, вежливость работников </a:t>
            </a:r>
            <a:r>
              <a:rPr lang="ru-RU" altLang="en-US" sz="2000" dirty="0">
                <a:sym typeface="+mn-ea"/>
              </a:rPr>
              <a:t>организаций социального обслуживания»; </a:t>
            </a:r>
          </a:p>
          <a:p>
            <a:pPr marL="0" indent="0">
              <a:buNone/>
            </a:pPr>
            <a:r>
              <a:rPr lang="ru-RU" altLang="en-US" sz="2000" dirty="0"/>
              <a:t>◥ Критерий 5. «Удовлетворенность условиями оказания услуг».</a:t>
            </a:r>
          </a:p>
          <a:p>
            <a:pPr marL="0" indent="0">
              <a:buNone/>
            </a:pPr>
            <a:endParaRPr lang="ru-RU" altLang="en-US" sz="2000" dirty="0"/>
          </a:p>
        </p:txBody>
      </p:sp>
    </p:spTree>
  </p:cSld>
  <p:clrMapOvr>
    <a:masterClrMapping/>
  </p:clrMapOvr>
</p:sld>
</file>

<file path=ppt/theme/theme1.xml><?xml version="1.0" encoding="utf-8"?>
<a:theme xmlns:a="http://schemas.openxmlformats.org/drawingml/2006/main" name="НОК">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TotalTime>
  <Words>5311</Words>
  <Application>Microsoft Office PowerPoint</Application>
  <PresentationFormat>Экран (4:3)</PresentationFormat>
  <Paragraphs>1064</Paragraphs>
  <Slides>49</Slides>
  <Notes>24</Notes>
  <HiddenSlides>0</HiddenSlides>
  <MMClips>0</MMClips>
  <ScaleCrop>false</ScaleCrop>
  <HeadingPairs>
    <vt:vector size="4" baseType="variant">
      <vt:variant>
        <vt:lpstr>Тема</vt:lpstr>
      </vt:variant>
      <vt:variant>
        <vt:i4>1</vt:i4>
      </vt:variant>
      <vt:variant>
        <vt:lpstr>Заголовки слайдов</vt:lpstr>
      </vt:variant>
      <vt:variant>
        <vt:i4>49</vt:i4>
      </vt:variant>
    </vt:vector>
  </HeadingPairs>
  <TitlesOfParts>
    <vt:vector size="50" baseType="lpstr">
      <vt:lpstr>НОК</vt:lpstr>
      <vt:lpstr>    Отчет по проведению независимой оценки качества условий осуществления образовательной деятельности организациями, осуществляющими образовательную деятельность в сфере общего образования в Томской области в 2023 году </vt:lpstr>
      <vt:lpstr>ЦЕЛИ И ОБЪЕКТ НОК </vt:lpstr>
      <vt:lpstr>Предмет исследования  </vt:lpstr>
      <vt:lpstr>НОРМАТИВНО-ПРАВОВАЯ БАЗА ДЛЯ ПРОВЕДЕНИЯ НОК</vt:lpstr>
      <vt:lpstr> НОРМАТИВНО-ПРАВОВАЯ БАЗА ДЛЯ ПРОВЕДЕНИЯ НОК </vt:lpstr>
      <vt:lpstr> НОРМАТИВНО-ПРАВОВАЯ БАЗА ДЛЯ ПРОВЕДЕНИЯ НОК </vt:lpstr>
      <vt:lpstr> НОРМАТИВНО-ПРАВОВАЯ БАЗА ДЛЯ ПРОВЕДЕНИЯ НОК </vt:lpstr>
      <vt:lpstr> НОРМАТИВНО-ПРАВОВАЯ БАЗА ДЛЯ ПРОВЕДЕНИЯ НОК </vt:lpstr>
      <vt:lpstr>МЕТОДОЛОГИЯ</vt:lpstr>
      <vt:lpstr> Итоговый рейтинг организаций (баллы)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Итоговый рейтинг организаций   </vt:lpstr>
      <vt:lpstr> Место в итоговом рейтинге    </vt:lpstr>
      <vt:lpstr> Место в итоговом рейтинге    </vt:lpstr>
      <vt:lpstr> Место в итоговом рейтинге    </vt:lpstr>
      <vt:lpstr>Средний балл по критериям НОК</vt:lpstr>
      <vt:lpstr>Показатели, характеризующие общий критерий «Открытость и доступность информации об организациях, осуществляющих образовательную деятельность»</vt:lpstr>
      <vt:lpstr>Показатели, характеризующие общий критерий «Комфортность условий, в которых осуществляется образовательная деятельность»</vt:lpstr>
      <vt:lpstr>Показатели, характеризующие общий критерий  «Доступность услуг для инвалидов»</vt:lpstr>
      <vt:lpstr>Показатели, характеризующие доброжелательность, вежливость работников организации</vt:lpstr>
      <vt:lpstr>Показатели, характеризующие общий критерий «Удовлетворенность условиями оказания услуг»</vt:lpstr>
      <vt:lpstr>Организации-лидеры рейтинга независимой оценки качества условий осуществления деятельности образовательных организаций, в целом</vt:lpstr>
      <vt:lpstr>Основные недочеты по организациям</vt:lpstr>
      <vt:lpstr>    СПАСИБО ЗА ВНИМАНИЕ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Отчет по сбору, обобщению, анализу информации о качестве условий оказания услуг учреждениями социального обслуживания населения на территории  Тюменской области</dc:title>
  <dc:creator>Hokage Vlad</dc:creator>
  <cp:lastModifiedBy>metodist3</cp:lastModifiedBy>
  <cp:revision>108</cp:revision>
  <dcterms:created xsi:type="dcterms:W3CDTF">2021-10-22T02:15:00Z</dcterms:created>
  <dcterms:modified xsi:type="dcterms:W3CDTF">2023-12-07T02:58:26Z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1049-11.2.0.10382</vt:lpwstr>
  </property>
  <property fmtid="{D5CDD505-2E9C-101B-9397-08002B2CF9AE}" pid="3" name="ICV">
    <vt:lpwstr>3DB5432371714520B0382549C3214B99</vt:lpwstr>
  </property>
</Properties>
</file>