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0" r:id="rId2"/>
  </p:sldMasterIdLst>
  <p:notesMasterIdLst>
    <p:notesMasterId r:id="rId66"/>
  </p:notesMasterIdLst>
  <p:handoutMasterIdLst>
    <p:handoutMasterId r:id="rId67"/>
  </p:handoutMasterIdLst>
  <p:sldIdLst>
    <p:sldId id="256" r:id="rId3"/>
    <p:sldId id="315" r:id="rId4"/>
    <p:sldId id="257" r:id="rId5"/>
    <p:sldId id="278" r:id="rId6"/>
    <p:sldId id="277" r:id="rId7"/>
    <p:sldId id="285" r:id="rId8"/>
    <p:sldId id="335" r:id="rId9"/>
    <p:sldId id="316" r:id="rId10"/>
    <p:sldId id="281" r:id="rId11"/>
    <p:sldId id="286" r:id="rId12"/>
    <p:sldId id="362" r:id="rId13"/>
    <p:sldId id="337" r:id="rId14"/>
    <p:sldId id="352" r:id="rId15"/>
    <p:sldId id="353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91" r:id="rId35"/>
    <p:sldId id="299" r:id="rId36"/>
    <p:sldId id="317" r:id="rId37"/>
    <p:sldId id="308" r:id="rId38"/>
    <p:sldId id="338" r:id="rId39"/>
    <p:sldId id="287" r:id="rId40"/>
    <p:sldId id="340" r:id="rId41"/>
    <p:sldId id="318" r:id="rId42"/>
    <p:sldId id="319" r:id="rId43"/>
    <p:sldId id="341" r:id="rId44"/>
    <p:sldId id="381" r:id="rId45"/>
    <p:sldId id="382" r:id="rId46"/>
    <p:sldId id="322" r:id="rId47"/>
    <p:sldId id="320" r:id="rId48"/>
    <p:sldId id="383" r:id="rId49"/>
    <p:sldId id="384" r:id="rId50"/>
    <p:sldId id="385" r:id="rId51"/>
    <p:sldId id="325" r:id="rId52"/>
    <p:sldId id="326" r:id="rId53"/>
    <p:sldId id="386" r:id="rId54"/>
    <p:sldId id="346" r:id="rId55"/>
    <p:sldId id="387" r:id="rId56"/>
    <p:sldId id="329" r:id="rId57"/>
    <p:sldId id="330" r:id="rId58"/>
    <p:sldId id="388" r:id="rId59"/>
    <p:sldId id="389" r:id="rId60"/>
    <p:sldId id="390" r:id="rId61"/>
    <p:sldId id="333" r:id="rId62"/>
    <p:sldId id="334" r:id="rId63"/>
    <p:sldId id="351" r:id="rId64"/>
    <p:sldId id="392" r:id="rId6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D64EAD-F4C7-43D6-931A-D579DF45E44F}">
          <p14:sldIdLst>
            <p14:sldId id="256"/>
            <p14:sldId id="315"/>
            <p14:sldId id="257"/>
            <p14:sldId id="278"/>
            <p14:sldId id="277"/>
            <p14:sldId id="285"/>
            <p14:sldId id="335"/>
            <p14:sldId id="316"/>
            <p14:sldId id="281"/>
            <p14:sldId id="286"/>
            <p14:sldId id="362"/>
            <p14:sldId id="337"/>
            <p14:sldId id="352"/>
            <p14:sldId id="353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91"/>
            <p14:sldId id="299"/>
            <p14:sldId id="317"/>
            <p14:sldId id="308"/>
            <p14:sldId id="338"/>
            <p14:sldId id="287"/>
            <p14:sldId id="340"/>
            <p14:sldId id="318"/>
            <p14:sldId id="319"/>
            <p14:sldId id="341"/>
            <p14:sldId id="381"/>
            <p14:sldId id="382"/>
            <p14:sldId id="322"/>
            <p14:sldId id="320"/>
            <p14:sldId id="383"/>
            <p14:sldId id="384"/>
            <p14:sldId id="385"/>
            <p14:sldId id="325"/>
            <p14:sldId id="326"/>
            <p14:sldId id="386"/>
            <p14:sldId id="346"/>
            <p14:sldId id="387"/>
            <p14:sldId id="329"/>
            <p14:sldId id="330"/>
            <p14:sldId id="388"/>
            <p14:sldId id="389"/>
            <p14:sldId id="390"/>
            <p14:sldId id="333"/>
            <p14:sldId id="334"/>
            <p14:sldId id="35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669900"/>
    <a:srgbClr val="83B145"/>
    <a:srgbClr val="003399"/>
    <a:srgbClr val="E63FF3"/>
    <a:srgbClr val="BF41F1"/>
    <a:srgbClr val="F0AE0A"/>
    <a:srgbClr val="002F8E"/>
    <a:srgbClr val="0B3E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79855" autoAdjust="0"/>
  </p:normalViewPr>
  <p:slideViewPr>
    <p:cSldViewPr>
      <p:cViewPr varScale="1">
        <p:scale>
          <a:sx n="116" d="100"/>
          <a:sy n="116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46546264549802"/>
          <c:y val="6.7188094609484911E-2"/>
          <c:w val="0.63785992334738262"/>
          <c:h val="0.908657954992044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334192308532245E-3"/>
                  <c:y val="7.0214167908511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334192308532245E-3"/>
                  <c:y val="5.94079982599473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9933610351653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423052564914504E-3"/>
                  <c:y val="5.94079982599473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66838461706449E-3"/>
                  <c:y val="4.9857073277760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754667947850014E-3"/>
                  <c:y val="-1.7618378995019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299098076041148E-3"/>
                  <c:y val="2.73871563573214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09335895700028E-3"/>
                  <c:y val="-3.9576515720902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8053766023891162E-3"/>
                  <c:y val="-1.9219421090150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51577820969186E-3"/>
                  <c:y val="4.502628319806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1816623353934183E-4"/>
                  <c:y val="8.5737014485281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1375652420781376E-3"/>
                  <c:y val="-5.316635467094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68227380926383E-2"/>
                  <c:y val="4.020586704123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1590159638356882E-2"/>
                  <c:y val="-4.4433240607752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910440916337272E-2"/>
                  <c:y val="-5.32182242852577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0177764189469547E-2"/>
                  <c:y val="4.019203514408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2.11969873992706E-2"/>
                  <c:y val="6.2162274779973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3.1918663056059053E-2"/>
                  <c:y val="8.252455637215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3.6722418160773949E-2"/>
                  <c:y val="-3.71213539767482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4.3709053089034965E-2"/>
                  <c:y val="-2.09553241824959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8AB-412B-9F30-D6B7DFB2C9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г. Стрежевой</c:v>
                </c:pt>
                <c:pt idx="1">
                  <c:v>Верхнекетский район</c:v>
                </c:pt>
                <c:pt idx="2">
                  <c:v>Парабельский район</c:v>
                </c:pt>
                <c:pt idx="3">
                  <c:v>ЗАТО Северск</c:v>
                </c:pt>
                <c:pt idx="4">
                  <c:v>Первомайский район</c:v>
                </c:pt>
                <c:pt idx="5">
                  <c:v>Каргасокский район</c:v>
                </c:pt>
                <c:pt idx="6">
                  <c:v>Кожевниковский район</c:v>
                </c:pt>
                <c:pt idx="7">
                  <c:v>Тегульдетский район</c:v>
                </c:pt>
                <c:pt idx="8">
                  <c:v>Колпашевский район </c:v>
                </c:pt>
                <c:pt idx="9">
                  <c:v>г. Томск</c:v>
                </c:pt>
                <c:pt idx="10">
                  <c:v>Бакчарский район</c:v>
                </c:pt>
                <c:pt idx="11">
                  <c:v>Асиновский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Чаинский район</c:v>
                </c:pt>
                <c:pt idx="15">
                  <c:v>Александровский район</c:v>
                </c:pt>
                <c:pt idx="16">
                  <c:v>Зырянский район</c:v>
                </c:pt>
                <c:pt idx="17">
                  <c:v>Шегарский район</c:v>
                </c:pt>
                <c:pt idx="18">
                  <c:v>Томский район</c:v>
                </c:pt>
                <c:pt idx="19">
                  <c:v>г. Кедровый</c:v>
                </c:pt>
                <c:pt idx="20">
                  <c:v>Част. и некоммерч. ОО</c:v>
                </c:pt>
              </c:strCache>
            </c:strRef>
          </c:cat>
          <c:val>
            <c:numRef>
              <c:f>Лист1!$B$2:$B$22</c:f>
              <c:numCache>
                <c:formatCode>0.00</c:formatCode>
                <c:ptCount val="21"/>
                <c:pt idx="0">
                  <c:v>89.77</c:v>
                </c:pt>
                <c:pt idx="1">
                  <c:v>87.67</c:v>
                </c:pt>
                <c:pt idx="2">
                  <c:v>87.43</c:v>
                </c:pt>
                <c:pt idx="3">
                  <c:v>86.19</c:v>
                </c:pt>
                <c:pt idx="4">
                  <c:v>84.85</c:v>
                </c:pt>
                <c:pt idx="5">
                  <c:v>84.04</c:v>
                </c:pt>
                <c:pt idx="6">
                  <c:v>83.86</c:v>
                </c:pt>
                <c:pt idx="7">
                  <c:v>83.74</c:v>
                </c:pt>
                <c:pt idx="8">
                  <c:v>83.6</c:v>
                </c:pt>
                <c:pt idx="9">
                  <c:v>83.04</c:v>
                </c:pt>
                <c:pt idx="10">
                  <c:v>82.48</c:v>
                </c:pt>
                <c:pt idx="11">
                  <c:v>81.8</c:v>
                </c:pt>
                <c:pt idx="12">
                  <c:v>80.8</c:v>
                </c:pt>
                <c:pt idx="13">
                  <c:v>80.09</c:v>
                </c:pt>
                <c:pt idx="14">
                  <c:v>79.94</c:v>
                </c:pt>
                <c:pt idx="15">
                  <c:v>79.87</c:v>
                </c:pt>
                <c:pt idx="16">
                  <c:v>78.069999999999993</c:v>
                </c:pt>
                <c:pt idx="17">
                  <c:v>76.5</c:v>
                </c:pt>
                <c:pt idx="18">
                  <c:v>75.72</c:v>
                </c:pt>
                <c:pt idx="19">
                  <c:v>74.680000000000007</c:v>
                </c:pt>
                <c:pt idx="20">
                  <c:v>67.349999999999994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8AB-412B-9F30-D6B7DFB2C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3009648"/>
        <c:axId val="-2103012368"/>
        <c:axId val="0"/>
      </c:bar3DChart>
      <c:catAx>
        <c:axId val="-2103009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2103012368"/>
        <c:crosses val="autoZero"/>
        <c:auto val="1"/>
        <c:lblAlgn val="ctr"/>
        <c:lblOffset val="100"/>
        <c:noMultiLvlLbl val="0"/>
      </c:catAx>
      <c:valAx>
        <c:axId val="-2103012368"/>
        <c:scaling>
          <c:orientation val="minMax"/>
        </c:scaling>
        <c:delete val="0"/>
        <c:axPos val="t"/>
        <c:majorGridlines/>
        <c:numFmt formatCode="0.00" sourceLinked="1"/>
        <c:majorTickMark val="out"/>
        <c:minorTickMark val="none"/>
        <c:tickLblPos val="nextTo"/>
        <c:crossAx val="-210300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02515310586177"/>
          <c:y val="2.3879546061964185E-2"/>
          <c:w val="0.73846784776902874"/>
          <c:h val="0.973319091522374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2.16352869827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81258730775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379881568098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81258730775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66E-3"/>
                  <c:y val="2.379881568098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028940177579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88888888888787E-3"/>
                  <c:y val="2.379881568098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777777777778798E-3"/>
                  <c:y val="3.028940177579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2.596234437925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7681E-3"/>
                  <c:y val="3.461645917233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666666666666666E-3"/>
                  <c:y val="3.028940177579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936132973192011E-7"/>
                  <c:y val="2.596234437925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185067526415994E-16"/>
                  <c:y val="3.245293047406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7777777777777779E-3"/>
                  <c:y val="2.81258730775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3888888888888889E-3"/>
                  <c:y val="2.81258730775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1666666666666666E-3"/>
                  <c:y val="2.596234437925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3888888888888889E-3"/>
                  <c:y val="2.379881568098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1.94717582844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1666666666666666E-3"/>
                  <c:y val="3.028940177579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186-4635-9BFE-73BAC4437DBE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888888888888889E-3"/>
                  <c:y val="1.514470088789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186-4635-9BFE-73BAC4437D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Тегульдетский район</c:v>
                </c:pt>
                <c:pt idx="1">
                  <c:v>Парабельский район</c:v>
                </c:pt>
                <c:pt idx="2">
                  <c:v>Чаинский район</c:v>
                </c:pt>
                <c:pt idx="3">
                  <c:v>г. Стрежевой</c:v>
                </c:pt>
                <c:pt idx="4">
                  <c:v>Первомайский район</c:v>
                </c:pt>
                <c:pt idx="5">
                  <c:v>Верхнекетский район</c:v>
                </c:pt>
                <c:pt idx="6">
                  <c:v>ЗАТО Северск</c:v>
                </c:pt>
                <c:pt idx="7">
                  <c:v>Колпашевский район </c:v>
                </c:pt>
                <c:pt idx="8">
                  <c:v>Кожевниковский район</c:v>
                </c:pt>
                <c:pt idx="9">
                  <c:v>Каргасокский район</c:v>
                </c:pt>
                <c:pt idx="10">
                  <c:v>Зырянский район</c:v>
                </c:pt>
                <c:pt idx="11">
                  <c:v>г. Томск</c:v>
                </c:pt>
                <c:pt idx="12">
                  <c:v>Александровский район</c:v>
                </c:pt>
                <c:pt idx="13">
                  <c:v>Асиновский район</c:v>
                </c:pt>
                <c:pt idx="14">
                  <c:v>Молчановский район</c:v>
                </c:pt>
                <c:pt idx="15">
                  <c:v>Бакчарский район</c:v>
                </c:pt>
                <c:pt idx="16">
                  <c:v>Томский район</c:v>
                </c:pt>
                <c:pt idx="17">
                  <c:v>Кривошеинский район</c:v>
                </c:pt>
                <c:pt idx="18">
                  <c:v>Шегарский район</c:v>
                </c:pt>
                <c:pt idx="19">
                  <c:v>г. Кедровый</c:v>
                </c:pt>
              </c:strCache>
            </c:strRef>
          </c:cat>
          <c:val>
            <c:numRef>
              <c:f>Лист1!$B$2:$B$21</c:f>
              <c:numCache>
                <c:formatCode>0.00</c:formatCode>
                <c:ptCount val="20"/>
                <c:pt idx="0">
                  <c:v>97.97</c:v>
                </c:pt>
                <c:pt idx="1">
                  <c:v>97.02</c:v>
                </c:pt>
                <c:pt idx="2">
                  <c:v>95.31</c:v>
                </c:pt>
                <c:pt idx="3">
                  <c:v>95.09</c:v>
                </c:pt>
                <c:pt idx="4">
                  <c:v>94.66</c:v>
                </c:pt>
                <c:pt idx="5">
                  <c:v>93.03</c:v>
                </c:pt>
                <c:pt idx="6">
                  <c:v>92.99</c:v>
                </c:pt>
                <c:pt idx="7">
                  <c:v>92.64</c:v>
                </c:pt>
                <c:pt idx="8">
                  <c:v>92.53</c:v>
                </c:pt>
                <c:pt idx="9">
                  <c:v>92</c:v>
                </c:pt>
                <c:pt idx="10">
                  <c:v>91.7</c:v>
                </c:pt>
                <c:pt idx="11">
                  <c:v>91.63</c:v>
                </c:pt>
                <c:pt idx="12">
                  <c:v>91.6</c:v>
                </c:pt>
                <c:pt idx="13">
                  <c:v>91.46</c:v>
                </c:pt>
                <c:pt idx="14">
                  <c:v>89.69</c:v>
                </c:pt>
                <c:pt idx="15">
                  <c:v>88.93</c:v>
                </c:pt>
                <c:pt idx="16">
                  <c:v>88.89</c:v>
                </c:pt>
                <c:pt idx="17">
                  <c:v>88.88</c:v>
                </c:pt>
                <c:pt idx="18">
                  <c:v>88.4</c:v>
                </c:pt>
                <c:pt idx="19" formatCode="General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186-4635-9BFE-73BAC4437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823722224"/>
        <c:axId val="-1823716784"/>
        <c:axId val="0"/>
      </c:bar3DChart>
      <c:catAx>
        <c:axId val="-1823722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80" b="1"/>
            </a:pPr>
            <a:endParaRPr lang="ru-RU"/>
          </a:p>
        </c:txPr>
        <c:crossAx val="-1823716784"/>
        <c:crosses val="autoZero"/>
        <c:auto val="1"/>
        <c:lblAlgn val="ctr"/>
        <c:lblOffset val="100"/>
        <c:noMultiLvlLbl val="0"/>
      </c:catAx>
      <c:valAx>
        <c:axId val="-1823716784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22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5. Показатели, характеризующие удовлетворенность условиями оказания услуг</c:v>
                </c:pt>
                <c:pt idx="1">
                  <c:v>5.1. Доля получателей услуг, которые готовы рекомендовать образовательную организацию родственникам и знакомым </c:v>
                </c:pt>
                <c:pt idx="2">
                  <c:v>5.2. Доля получателей услуг, удовлетворенных организационными условиями предоставления услуг</c:v>
                </c:pt>
                <c:pt idx="3">
                  <c:v>5.3. Доля получателей услуг, удовлетворенных в целом условиями оказания услуг в образовательной организации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55.1</c:v>
                </c:pt>
                <c:pt idx="1">
                  <c:v>46</c:v>
                </c:pt>
                <c:pt idx="2">
                  <c:v>59</c:v>
                </c:pt>
                <c:pt idx="3" formatCode="General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D-4047-9F15-7C9AD10AC0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2A7E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6.6734326816539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DD-4047-9F15-7C9AD10AC0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501064446292756E-2"/>
                  <c:y val="2.4607720003673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DD-4047-9F15-7C9AD10AC0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089976989543698E-2"/>
                  <c:y val="-2.460578238792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DD-4047-9F15-7C9AD10AC0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611939013783251E-2"/>
                  <c:y val="2.4607720003673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DD-4047-9F15-7C9AD10AC0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5. Показатели, характеризующие удовлетворенность условиями оказания услуг</c:v>
                </c:pt>
                <c:pt idx="1">
                  <c:v>5.1. Доля получателей услуг, которые готовы рекомендовать образовательную организацию родственникам и знакомым </c:v>
                </c:pt>
                <c:pt idx="2">
                  <c:v>5.2. Доля получателей услуг, удовлетворенных организационными условиями предоставления услуг</c:v>
                </c:pt>
                <c:pt idx="3">
                  <c:v>5.3. Доля получателей услуг, удовлетворенных в целом условиями оказания услуг в образовательной организации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 formatCode="General">
                  <c:v>88.66</c:v>
                </c:pt>
                <c:pt idx="1">
                  <c:v>85.57</c:v>
                </c:pt>
                <c:pt idx="2">
                  <c:v>89.92</c:v>
                </c:pt>
                <c:pt idx="3" formatCode="General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DD-4047-9F15-7C9AD10AC0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DD-4047-9F15-7C9AD10AC0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5. Показатели, характеризующие удовлетворенность условиями оказания услуг</c:v>
                </c:pt>
                <c:pt idx="1">
                  <c:v>5.1. Доля получателей услуг, которые готовы рекомендовать образовательную организацию родственникам и знакомым </c:v>
                </c:pt>
                <c:pt idx="2">
                  <c:v>5.2. Доля получателей услуг, удовлетворенных организационными условиями предоставления услуг</c:v>
                </c:pt>
                <c:pt idx="3">
                  <c:v>5.3. Доля получателей услуг, удовлетворенных в целом условиями оказания услуг в образовательной организации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DD-4047-9F15-7C9AD10A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3726032"/>
        <c:axId val="-1823724400"/>
        <c:axId val="0"/>
      </c:bar3DChart>
      <c:catAx>
        <c:axId val="-1823726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823724400"/>
        <c:crosses val="autoZero"/>
        <c:auto val="1"/>
        <c:lblAlgn val="ctr"/>
        <c:lblOffset val="100"/>
        <c:noMultiLvlLbl val="0"/>
      </c:catAx>
      <c:valAx>
        <c:axId val="-1823724400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26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55154258222519"/>
          <c:y val="8.6155663731688717E-2"/>
          <c:w val="0.71657835119769298"/>
          <c:h val="0.907686700800330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805280528052806E-3"/>
                  <c:y val="1.611974668969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81692573402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402640264026403E-3"/>
                  <c:y val="1.381692573402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207382754573168E-3"/>
                  <c:y val="2.483046300246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805280528052806E-3"/>
                  <c:y val="2.072538860103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302820955670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876574100462266E-3"/>
                  <c:y val="2.918589917639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246607558284327E-16"/>
                  <c:y val="2.4329932896318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3.073791422623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2.53310305123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336460200074387E-3"/>
                  <c:y val="3.304064362644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6008173004932944E-3"/>
                  <c:y val="4.125082425041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402863449954835E-3"/>
                  <c:y val="3.5593718888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5335252604784168E-3"/>
                  <c:y val="3.379151959453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5336460200074387E-3"/>
                  <c:y val="4.175135435656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4.996153498054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0672920400148774E-3"/>
                  <c:y val="4.610679053049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173932365002922E-3"/>
                  <c:y val="4.200170021850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173932365002922E-3"/>
                  <c:y val="4.355371526835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E84-479E-BFEC-7EDD3BB34DC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9213034300536655E-3"/>
                  <c:y val="2.918589917639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E84-479E-BFEC-7EDD3BB34D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Стрежевой</c:v>
                </c:pt>
                <c:pt idx="1">
                  <c:v>Тегульдетский район</c:v>
                </c:pt>
                <c:pt idx="2">
                  <c:v>Парабельский район</c:v>
                </c:pt>
                <c:pt idx="3">
                  <c:v>ЗАТО Северск</c:v>
                </c:pt>
                <c:pt idx="4">
                  <c:v>Чаинский район</c:v>
                </c:pt>
                <c:pt idx="5">
                  <c:v>Верхнекетский район</c:v>
                </c:pt>
                <c:pt idx="6">
                  <c:v>Кожевниковский район</c:v>
                </c:pt>
                <c:pt idx="7">
                  <c:v>Первомайский район</c:v>
                </c:pt>
                <c:pt idx="8">
                  <c:v>Колпашевский район </c:v>
                </c:pt>
                <c:pt idx="9">
                  <c:v>Каргасокский район</c:v>
                </c:pt>
                <c:pt idx="10">
                  <c:v>Асиновский район</c:v>
                </c:pt>
                <c:pt idx="11">
                  <c:v>г. Томск</c:v>
                </c:pt>
                <c:pt idx="12">
                  <c:v>Молчановский район</c:v>
                </c:pt>
                <c:pt idx="13">
                  <c:v>Бакчарский район</c:v>
                </c:pt>
                <c:pt idx="14">
                  <c:v>Зырянский район</c:v>
                </c:pt>
                <c:pt idx="15">
                  <c:v>Кривошеинский район</c:v>
                </c:pt>
                <c:pt idx="16">
                  <c:v>Шегарский район</c:v>
                </c:pt>
                <c:pt idx="17">
                  <c:v>Александровский район</c:v>
                </c:pt>
                <c:pt idx="18">
                  <c:v>Томский район</c:v>
                </c:pt>
                <c:pt idx="19">
                  <c:v>г. Кедровый</c:v>
                </c:pt>
              </c:strCache>
            </c:strRef>
          </c:cat>
          <c:val>
            <c:numRef>
              <c:f>Лист1!$B$2:$B$21</c:f>
              <c:numCache>
                <c:formatCode>0.00</c:formatCode>
                <c:ptCount val="20"/>
                <c:pt idx="0">
                  <c:v>95.16</c:v>
                </c:pt>
                <c:pt idx="1">
                  <c:v>93.61</c:v>
                </c:pt>
                <c:pt idx="2">
                  <c:v>92.81</c:v>
                </c:pt>
                <c:pt idx="3">
                  <c:v>92.4</c:v>
                </c:pt>
                <c:pt idx="4">
                  <c:v>92.39</c:v>
                </c:pt>
                <c:pt idx="5">
                  <c:v>91.87</c:v>
                </c:pt>
                <c:pt idx="6">
                  <c:v>91.69</c:v>
                </c:pt>
                <c:pt idx="7">
                  <c:v>91.35</c:v>
                </c:pt>
                <c:pt idx="8">
                  <c:v>90.13</c:v>
                </c:pt>
                <c:pt idx="9">
                  <c:v>89.55</c:v>
                </c:pt>
                <c:pt idx="10">
                  <c:v>89.3</c:v>
                </c:pt>
                <c:pt idx="11">
                  <c:v>88.34</c:v>
                </c:pt>
                <c:pt idx="12">
                  <c:v>87.1</c:v>
                </c:pt>
                <c:pt idx="13">
                  <c:v>86.31</c:v>
                </c:pt>
                <c:pt idx="14">
                  <c:v>85.79</c:v>
                </c:pt>
                <c:pt idx="15">
                  <c:v>85.67</c:v>
                </c:pt>
                <c:pt idx="16">
                  <c:v>85.01</c:v>
                </c:pt>
                <c:pt idx="17">
                  <c:v>84.86</c:v>
                </c:pt>
                <c:pt idx="18">
                  <c:v>83.6</c:v>
                </c:pt>
                <c:pt idx="19" formatCode="General">
                  <c:v>76.650000000000006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84-479E-BFEC-7EDD3BB34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823723856"/>
        <c:axId val="-1823723312"/>
        <c:axId val="0"/>
      </c:bar3DChart>
      <c:catAx>
        <c:axId val="-1823723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80" b="1"/>
            </a:pPr>
            <a:endParaRPr lang="ru-RU"/>
          </a:p>
        </c:txPr>
        <c:crossAx val="-1823723312"/>
        <c:crosses val="autoZero"/>
        <c:auto val="1"/>
        <c:lblAlgn val="ctr"/>
        <c:lblOffset val="100"/>
        <c:noMultiLvlLbl val="0"/>
      </c:catAx>
      <c:valAx>
        <c:axId val="-1823723312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23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Общий показатель оценки качества, в баллах</c:v>
                </c:pt>
                <c:pt idx="1">
                  <c:v>1. Показатели, характеризующие открытость и доступность информации об образовательной организации</c:v>
                </c:pt>
                <c:pt idx="2">
                  <c:v>2. Показатели, характеризующие комфортность условий предоставления услуг</c:v>
                </c:pt>
                <c:pt idx="3">
                  <c:v>3. Показатели, характеризующие доступность услуг для инвалидов</c:v>
                </c:pt>
                <c:pt idx="4">
                  <c:v>4. Показатели, характеризующие доброжелательность, вежливость работников образовательных организаций </c:v>
                </c:pt>
                <c:pt idx="5">
                  <c:v>5. Показатели, характеризующие удовлетворенность условиями оказания услуг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57.42</c:v>
                </c:pt>
                <c:pt idx="1">
                  <c:v>66.400000000000006</c:v>
                </c:pt>
                <c:pt idx="2">
                  <c:v>30.5</c:v>
                </c:pt>
                <c:pt idx="3">
                  <c:v>8</c:v>
                </c:pt>
                <c:pt idx="4">
                  <c:v>62.4</c:v>
                </c:pt>
                <c:pt idx="5">
                  <c:v>55.1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00-4C1D-9D17-E3ABF966B3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Общий показатель оценки качества, в баллах</c:v>
                </c:pt>
                <c:pt idx="1">
                  <c:v>1. Показатели, характеризующие открытость и доступность информации об образовательной организации</c:v>
                </c:pt>
                <c:pt idx="2">
                  <c:v>2. Показатели, характеризующие комфортность условий предоставления услуг</c:v>
                </c:pt>
                <c:pt idx="3">
                  <c:v>3. Показатели, характеризующие доступность услуг для инвалидов</c:v>
                </c:pt>
                <c:pt idx="4">
                  <c:v>4. Показатели, характеризующие доброжелательность, вежливость работников образовательных организаций </c:v>
                </c:pt>
                <c:pt idx="5">
                  <c:v>5. Показатели, характеризующие удовлетворенность условиями оказания услуг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81.95</c:v>
                </c:pt>
                <c:pt idx="1">
                  <c:v>91.59</c:v>
                </c:pt>
                <c:pt idx="2">
                  <c:v>86.68</c:v>
                </c:pt>
                <c:pt idx="3">
                  <c:v>51.02</c:v>
                </c:pt>
                <c:pt idx="4">
                  <c:v>91.79</c:v>
                </c:pt>
                <c:pt idx="5">
                  <c:v>88.66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00-4C1D-9D17-E3ABF966B3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0974036417593366E-16"/>
                  <c:y val="-3.40833458573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00-4C1D-9D17-E3ABF966B3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0450007514438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00-4C1D-9D17-E3ABF966B36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40831669421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B00-4C1D-9D17-E3ABF966B36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40831669421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00-4C1D-9D17-E3ABF966B36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40833458573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B00-4C1D-9D17-E3ABF966B3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272205165639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B00-4C1D-9D17-E3ABF966B3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Общий показатель оценки качества, в баллах</c:v>
                </c:pt>
                <c:pt idx="1">
                  <c:v>1. Показатели, характеризующие открытость и доступность информации об образовательной организации</c:v>
                </c:pt>
                <c:pt idx="2">
                  <c:v>2. Показатели, характеризующие комфортность условий предоставления услуг</c:v>
                </c:pt>
                <c:pt idx="3">
                  <c:v>3. Показатели, характеризующие доступность услуг для инвалидов</c:v>
                </c:pt>
                <c:pt idx="4">
                  <c:v>4. Показатели, характеризующие доброжелательность, вежливость работников образовательных организаций </c:v>
                </c:pt>
                <c:pt idx="5">
                  <c:v>5. Показатели, характеризующие удовлетворенность условиями оказания услуг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97.66</c:v>
                </c:pt>
                <c:pt idx="1">
                  <c:v>99.6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00-4C1D-9D17-E3ABF966B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3001488"/>
        <c:axId val="-2103002576"/>
        <c:axId val="0"/>
      </c:bar3DChart>
      <c:catAx>
        <c:axId val="-2103001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2103002576"/>
        <c:crosses val="autoZero"/>
        <c:auto val="1"/>
        <c:lblAlgn val="ctr"/>
        <c:lblOffset val="100"/>
        <c:noMultiLvlLbl val="0"/>
      </c:catAx>
      <c:valAx>
        <c:axId val="-2103002576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2103001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1098661213951435"/>
          <c:y val="2.2271919038935217E-2"/>
          <c:w val="0.47478575178102739"/>
          <c:h val="0.947918388654456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Лист5!$A$56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(Лист5!$B$55:$C$55;Лист5!$F$55:$G$55)</c:f>
              <c:strCache>
                <c:ptCount val="4"/>
                <c:pt idx="0">
                  <c:v>1. Показатели, характеризующие открытость и доступность информации об образовательной организации</c:v>
                </c:pt>
                <c:pt idx="1">
                  <c:v>1.1. Соответствие информации о деятельности ОО, размещенной на общедоступ. информационных ресурсах, ее содержанию и порядку (форме), установленным НПА</c:v>
                </c:pt>
                <c:pt idx="2">
                  <c:v>1.2. Наличие на официальном сайте ОО информации о дистанционных способах обратной связи и взаимодействия с получателями услуг и их функц-ние</c:v>
                </c:pt>
                <c:pt idx="3">
                  <c:v>1.3. Доля получателей услуг, удовлетворенных открытостью, полнотой и доступностью инф-ции о деят-ти ОО, размещен. на инф-ных стендах, на официальн. сайте ОО в сети «Интернет»</c:v>
                </c:pt>
              </c:strCache>
            </c:strRef>
          </c:cat>
          <c:val>
            <c:numRef>
              <c:f>(Лист5!$B$56:$C$56;Лист5!$F$56:$G$56)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24</c:v>
                </c:pt>
                <c:pt idx="2" formatCode="0.00">
                  <c:v>60</c:v>
                </c:pt>
                <c:pt idx="3" formatCode="0.0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A2-416C-834F-EFCAAA8B75B1}"/>
            </c:ext>
          </c:extLst>
        </c:ser>
        <c:ser>
          <c:idx val="1"/>
          <c:order val="1"/>
          <c:tx>
            <c:strRef>
              <c:f>Лист5!$A$57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6.9964792708982648E-2"/>
                  <c:y val="6.3722453610481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252665222688754E-2"/>
                  <c:y val="1.062001870431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85521167987873E-2"/>
                  <c:y val="2.1239702925125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219093195338366E-2"/>
                  <c:y val="4.2479405850250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A2-416C-834F-EFCAAA8B75B1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(Лист5!$B$55:$C$55;Лист5!$F$55:$G$55)</c:f>
              <c:strCache>
                <c:ptCount val="4"/>
                <c:pt idx="0">
                  <c:v>1. Показатели, характеризующие открытость и доступность информации об образовательной организации</c:v>
                </c:pt>
                <c:pt idx="1">
                  <c:v>1.1. Соответствие информации о деятельности ОО, размещенной на общедоступ. информационных ресурсах, ее содержанию и порядку (форме), установленным НПА</c:v>
                </c:pt>
                <c:pt idx="2">
                  <c:v>1.2. Наличие на официальном сайте ОО информации о дистанционных способах обратной связи и взаимодействия с получателями услуг и их функц-ние</c:v>
                </c:pt>
                <c:pt idx="3">
                  <c:v>1.3. Доля получателей услуг, удовлетворенных открытостью, полнотой и доступностью инф-ции о деят-ти ОО, размещен. на инф-ных стендах, на официальн. сайте ОО в сети «Интернет»</c:v>
                </c:pt>
              </c:strCache>
            </c:strRef>
          </c:cat>
          <c:val>
            <c:numRef>
              <c:f>(Лист5!$B$57:$C$57;Лист5!$F$57:$G$57)</c:f>
              <c:numCache>
                <c:formatCode>0.00</c:formatCode>
                <c:ptCount val="4"/>
                <c:pt idx="0">
                  <c:v>91.59</c:v>
                </c:pt>
                <c:pt idx="1">
                  <c:v>85.02</c:v>
                </c:pt>
                <c:pt idx="2" formatCode="General">
                  <c:v>96.25</c:v>
                </c:pt>
                <c:pt idx="3" formatCode="General">
                  <c:v>93.02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A2-416C-834F-EFCAAA8B75B1}"/>
            </c:ext>
          </c:extLst>
        </c:ser>
        <c:ser>
          <c:idx val="2"/>
          <c:order val="2"/>
          <c:tx>
            <c:strRef>
              <c:f>Лист5!$A$58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20671440547010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643118625019624E-2"/>
                  <c:y val="4.2479405850250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897533882828446E-2"/>
                  <c:y val="-2.123970292512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AA2-416C-834F-EFCAAA8B75B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6431186250196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A2-416C-834F-EFCAAA8B75B1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(Лист5!$B$55:$C$55;Лист5!$F$55:$G$55)</c:f>
              <c:strCache>
                <c:ptCount val="4"/>
                <c:pt idx="0">
                  <c:v>1. Показатели, характеризующие открытость и доступность информации об образовательной организации</c:v>
                </c:pt>
                <c:pt idx="1">
                  <c:v>1.1. Соответствие информации о деятельности ОО, размещенной на общедоступ. информационных ресурсах, ее содержанию и порядку (форме), установленным НПА</c:v>
                </c:pt>
                <c:pt idx="2">
                  <c:v>1.2. Наличие на официальном сайте ОО информации о дистанционных способах обратной связи и взаимодействия с получателями услуг и их функц-ние</c:v>
                </c:pt>
                <c:pt idx="3">
                  <c:v>1.3. Доля получателей услуг, удовлетворенных открытостью, полнотой и доступностью инф-ции о деят-ти ОО, размещен. на инф-ных стендах, на официальн. сайте ОО в сети «Интернет»</c:v>
                </c:pt>
              </c:strCache>
            </c:strRef>
          </c:cat>
          <c:val>
            <c:numRef>
              <c:f>(Лист5!$B$58:$C$58;Лист5!$F$58:$G$58)</c:f>
              <c:numCache>
                <c:formatCode>General</c:formatCode>
                <c:ptCount val="4"/>
                <c:pt idx="0">
                  <c:v>99.6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A2-416C-834F-EFCAAA8B7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12"/>
        <c:shape val="box"/>
        <c:axId val="-2103009104"/>
        <c:axId val="-2103002032"/>
        <c:axId val="0"/>
      </c:bar3DChart>
      <c:catAx>
        <c:axId val="-21030091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500" b="1"/>
            </a:pPr>
            <a:endParaRPr lang="ru-RU"/>
          </a:p>
        </c:txPr>
        <c:crossAx val="-2103002032"/>
        <c:crosses val="autoZero"/>
        <c:auto val="1"/>
        <c:lblAlgn val="ctr"/>
        <c:lblOffset val="100"/>
        <c:noMultiLvlLbl val="0"/>
      </c:catAx>
      <c:valAx>
        <c:axId val="-2103002032"/>
        <c:scaling>
          <c:orientation val="minMax"/>
        </c:scaling>
        <c:delete val="1"/>
        <c:axPos val="t"/>
        <c:majorGridlines/>
        <c:numFmt formatCode="General" sourceLinked="1"/>
        <c:majorTickMark val="out"/>
        <c:minorTickMark val="none"/>
        <c:tickLblPos val="nextTo"/>
        <c:crossAx val="-210300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830343919546131E-2"/>
          <c:y val="0.94504369023615875"/>
          <c:w val="0.89999997704570933"/>
          <c:h val="5.283233947132874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0428299750073"/>
          <c:y val="0.10986776294540243"/>
          <c:w val="0.81039571700249924"/>
          <c:h val="0.890132237054597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7203967857676015E-2"/>
                  <c:y val="-8.8361575364845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6.462035541195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47E-3"/>
                  <c:y val="8.6160473882606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77005923532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6160473882605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296296296296294E-3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296296296296294E-3"/>
                  <c:y val="1.5078082929456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9444444444445291E-3"/>
                  <c:y val="1.5078082929456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077005923532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1.723209477652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3148148148148147E-3"/>
                  <c:y val="1.723209477652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1.938610662358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6296296296296294E-3"/>
                  <c:y val="1.938610662358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1.938610662358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1.7232094776521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DF6-4633-85C2-C8329332700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3148148148148147E-3"/>
                  <c:y val="1.29240710823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DF6-4633-85C2-C832933270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Парабельский район</c:v>
                </c:pt>
                <c:pt idx="1">
                  <c:v>Первомайский район</c:v>
                </c:pt>
                <c:pt idx="2">
                  <c:v>г. Томск</c:v>
                </c:pt>
                <c:pt idx="3">
                  <c:v>г. Стрежевой</c:v>
                </c:pt>
                <c:pt idx="4">
                  <c:v>Верхнекетский район</c:v>
                </c:pt>
                <c:pt idx="5">
                  <c:v>Колпашевский район </c:v>
                </c:pt>
                <c:pt idx="6">
                  <c:v>Бакчарский район</c:v>
                </c:pt>
                <c:pt idx="7">
                  <c:v>Каргасокский район</c:v>
                </c:pt>
                <c:pt idx="8">
                  <c:v>Асиновский район</c:v>
                </c:pt>
                <c:pt idx="9">
                  <c:v>Александровский район</c:v>
                </c:pt>
                <c:pt idx="10">
                  <c:v>ЗАТО Северск</c:v>
                </c:pt>
                <c:pt idx="11">
                  <c:v>Кривошеинский район</c:v>
                </c:pt>
                <c:pt idx="12">
                  <c:v>Кожевниковский район</c:v>
                </c:pt>
                <c:pt idx="13">
                  <c:v>Зырянский район</c:v>
                </c:pt>
                <c:pt idx="14">
                  <c:v>Молчановский район</c:v>
                </c:pt>
                <c:pt idx="15">
                  <c:v>Чаинский район</c:v>
                </c:pt>
                <c:pt idx="16">
                  <c:v>Томский район</c:v>
                </c:pt>
                <c:pt idx="17">
                  <c:v>Тегульдетский район</c:v>
                </c:pt>
                <c:pt idx="18">
                  <c:v>г. Кедровый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0.00</c:formatCode>
                <c:ptCount val="20"/>
                <c:pt idx="0">
                  <c:v>97.28</c:v>
                </c:pt>
                <c:pt idx="1">
                  <c:v>94.52</c:v>
                </c:pt>
                <c:pt idx="2" formatCode="General">
                  <c:v>94.13</c:v>
                </c:pt>
                <c:pt idx="3">
                  <c:v>94.09</c:v>
                </c:pt>
                <c:pt idx="4">
                  <c:v>93.77</c:v>
                </c:pt>
                <c:pt idx="5">
                  <c:v>93.64</c:v>
                </c:pt>
                <c:pt idx="6">
                  <c:v>93.63</c:v>
                </c:pt>
                <c:pt idx="7">
                  <c:v>93.34</c:v>
                </c:pt>
                <c:pt idx="8">
                  <c:v>93.22</c:v>
                </c:pt>
                <c:pt idx="9">
                  <c:v>92.17</c:v>
                </c:pt>
                <c:pt idx="10">
                  <c:v>92.02</c:v>
                </c:pt>
                <c:pt idx="11">
                  <c:v>90.37</c:v>
                </c:pt>
                <c:pt idx="12">
                  <c:v>89.19</c:v>
                </c:pt>
                <c:pt idx="13">
                  <c:v>88.56</c:v>
                </c:pt>
                <c:pt idx="14">
                  <c:v>88.49</c:v>
                </c:pt>
                <c:pt idx="15">
                  <c:v>87.24</c:v>
                </c:pt>
                <c:pt idx="16">
                  <c:v>87.13</c:v>
                </c:pt>
                <c:pt idx="17">
                  <c:v>87.03</c:v>
                </c:pt>
                <c:pt idx="18" formatCode="General">
                  <c:v>86.5</c:v>
                </c:pt>
                <c:pt idx="19">
                  <c:v>85.25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F6-4633-85C2-C83293327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3000944"/>
        <c:axId val="-1823710800"/>
        <c:axId val="0"/>
      </c:bar3DChart>
      <c:catAx>
        <c:axId val="-2103000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50" b="1">
                <a:latin typeface="+mn-lt"/>
              </a:defRPr>
            </a:pPr>
            <a:endParaRPr lang="ru-RU"/>
          </a:p>
        </c:txPr>
        <c:crossAx val="-1823710800"/>
        <c:crosses val="autoZero"/>
        <c:auto val="1"/>
        <c:lblAlgn val="ctr"/>
        <c:lblOffset val="100"/>
        <c:noMultiLvlLbl val="0"/>
      </c:catAx>
      <c:valAx>
        <c:axId val="-1823710800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2103000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2. Показатели, характеризующие комфортность условий предоставления услуг, в том числе время ожидания предоставления услуг</c:v>
                </c:pt>
                <c:pt idx="1">
                  <c:v>2.1. Обеспечение в образовательной организации комфортных условий для предоставления услуг </c:v>
                </c:pt>
                <c:pt idx="2">
                  <c:v>2.3. Доля получателей услуг, удовлетворенных комфортностью условий предоставления услуг  образовательной организацией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30.5</c:v>
                </c:pt>
                <c:pt idx="1">
                  <c:v>0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0E-4EBF-BF2D-F8CA9A30AE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B0F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6.2989032964591241E-2"/>
                  <c:y val="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0E-4EBF-BF2D-F8CA9A30AE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690129668132111E-2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0E-4EBF-BF2D-F8CA9A30AE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2879362610504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0E-4EBF-BF2D-F8CA9A30AE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2. Показатели, характеризующие комфортность условий предоставления услуг, в том числе время ожидания предоставления услуг</c:v>
                </c:pt>
                <c:pt idx="1">
                  <c:v>2.1. Обеспечение в образовательной организации комфортных условий для предоставления услуг </c:v>
                </c:pt>
                <c:pt idx="2">
                  <c:v>2.3. Доля получателей услуг, удовлетворенных комфортностью условий предоставления услуг  образовательной организацией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86.68</c:v>
                </c:pt>
                <c:pt idx="1">
                  <c:v>91.55</c:v>
                </c:pt>
                <c:pt idx="2">
                  <c:v>81.81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0E-4EBF-BF2D-F8CA9A30AE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4.7241774723443429E-3"/>
                  <c:y val="-4.47131461136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0E-4EBF-BF2D-F8CA9A30AE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719741624952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0E-4EBF-BF2D-F8CA9A30AE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241774723443429E-3"/>
                  <c:y val="-4.968149078897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0E-4EBF-BF2D-F8CA9A30AE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2. Показатели, характеризующие комфортность условий предоставления услуг, в том числе время ожидания предоставления услуг</c:v>
                </c:pt>
                <c:pt idx="1">
                  <c:v>2.1. Обеспечение в образовательной организации комфортных условий для предоставления услуг </c:v>
                </c:pt>
                <c:pt idx="2">
                  <c:v>2.3. Доля получателей услуг, удовлетворенных комфортностью условий предоставления услуг  образовательной организацией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0E-4EBF-BF2D-F8CA9A30A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3720592"/>
        <c:axId val="-1823719504"/>
        <c:axId val="0"/>
      </c:bar3DChart>
      <c:catAx>
        <c:axId val="-1823720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1823719504"/>
        <c:crosses val="autoZero"/>
        <c:auto val="1"/>
        <c:lblAlgn val="ctr"/>
        <c:lblOffset val="100"/>
        <c:noMultiLvlLbl val="0"/>
      </c:catAx>
      <c:valAx>
        <c:axId val="-1823719504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205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97325251656921"/>
          <c:y val="7.3544446184733242E-2"/>
          <c:w val="0.74902674748343079"/>
          <c:h val="0.920233072131806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1.901993263500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070837302230528E-3"/>
                  <c:y val="2.523497853907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369498106767736E-3"/>
                  <c:y val="2.9440940135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7013391954628E-3"/>
                  <c:y val="2.159128843071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912998737845156E-3"/>
                  <c:y val="2.724406284657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22487301046696E-3"/>
                  <c:y val="3.34594251667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623291401137576E-4"/>
                  <c:y val="3.98617894282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378834045761764E-3"/>
                  <c:y val="3.383406188150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3369498106767736E-3"/>
                  <c:y val="3.1450182651219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246582802275153E-4"/>
                  <c:y val="3.621794111179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912998737845156E-3"/>
                  <c:y val="3.145018265121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456499368922578E-3"/>
                  <c:y val="3.98617894282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8911860430809295E-3"/>
                  <c:y val="3.383406188150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456499368922578E-3"/>
                  <c:y val="4.224566865850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8912998737845156E-3"/>
                  <c:y val="3.8414660192792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8912998737845156E-3"/>
                  <c:y val="4.645163025507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0601310403300801E-16"/>
                  <c:y val="4.444238773950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8912998737845156E-3"/>
                  <c:y val="4.243314522393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1383070358629067E-7"/>
                  <c:y val="4.042390270836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0A9-406E-AB78-960BD6646EE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5.2700200888426939E-3"/>
                  <c:y val="4.205835030114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0A9-406E-AB78-960BD6646E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Стрежевой</c:v>
                </c:pt>
                <c:pt idx="1">
                  <c:v>Парабельский район</c:v>
                </c:pt>
                <c:pt idx="2">
                  <c:v>Первомайский район</c:v>
                </c:pt>
                <c:pt idx="3">
                  <c:v>Верхнекетский район</c:v>
                </c:pt>
                <c:pt idx="4">
                  <c:v>Колпашевский район </c:v>
                </c:pt>
                <c:pt idx="5">
                  <c:v>Тегульдетский район</c:v>
                </c:pt>
                <c:pt idx="6">
                  <c:v>Кожевниковский район</c:v>
                </c:pt>
                <c:pt idx="7">
                  <c:v>ЗАТО Северск</c:v>
                </c:pt>
                <c:pt idx="8">
                  <c:v>Чаинский район</c:v>
                </c:pt>
                <c:pt idx="9">
                  <c:v>Александровский район</c:v>
                </c:pt>
                <c:pt idx="10">
                  <c:v>Зырянский район</c:v>
                </c:pt>
                <c:pt idx="11">
                  <c:v>Каргасокский район</c:v>
                </c:pt>
                <c:pt idx="12">
                  <c:v>Бакчарский район</c:v>
                </c:pt>
                <c:pt idx="13">
                  <c:v>Кривошеинский район</c:v>
                </c:pt>
                <c:pt idx="14">
                  <c:v>г. Томск</c:v>
                </c:pt>
                <c:pt idx="15">
                  <c:v>Молчановский район</c:v>
                </c:pt>
                <c:pt idx="16">
                  <c:v>Асиновский район</c:v>
                </c:pt>
                <c:pt idx="17">
                  <c:v>Шегарский район</c:v>
                </c:pt>
                <c:pt idx="18">
                  <c:v>Томский район</c:v>
                </c:pt>
                <c:pt idx="19">
                  <c:v>г. Кедровый</c:v>
                </c:pt>
              </c:strCache>
            </c:strRef>
          </c:cat>
          <c:val>
            <c:numRef>
              <c:f>Лист1!$B$2:$B$21</c:f>
              <c:numCache>
                <c:formatCode>0.00</c:formatCode>
                <c:ptCount val="20"/>
                <c:pt idx="0">
                  <c:v>93.89</c:v>
                </c:pt>
                <c:pt idx="1">
                  <c:v>92.56</c:v>
                </c:pt>
                <c:pt idx="2">
                  <c:v>92.46</c:v>
                </c:pt>
                <c:pt idx="3">
                  <c:v>92.07</c:v>
                </c:pt>
                <c:pt idx="4">
                  <c:v>91.43</c:v>
                </c:pt>
                <c:pt idx="5">
                  <c:v>90.64</c:v>
                </c:pt>
                <c:pt idx="6">
                  <c:v>89.93</c:v>
                </c:pt>
                <c:pt idx="7">
                  <c:v>89.69</c:v>
                </c:pt>
                <c:pt idx="8">
                  <c:v>88.22</c:v>
                </c:pt>
                <c:pt idx="9">
                  <c:v>87.93</c:v>
                </c:pt>
                <c:pt idx="10">
                  <c:v>87.19</c:v>
                </c:pt>
                <c:pt idx="11">
                  <c:v>86.38</c:v>
                </c:pt>
                <c:pt idx="12">
                  <c:v>86.31</c:v>
                </c:pt>
                <c:pt idx="13">
                  <c:v>85.55</c:v>
                </c:pt>
                <c:pt idx="14">
                  <c:v>85.19</c:v>
                </c:pt>
                <c:pt idx="15">
                  <c:v>84</c:v>
                </c:pt>
                <c:pt idx="16">
                  <c:v>83.73</c:v>
                </c:pt>
                <c:pt idx="17">
                  <c:v>81.88</c:v>
                </c:pt>
                <c:pt idx="18">
                  <c:v>81.239999999999995</c:v>
                </c:pt>
                <c:pt idx="19" formatCode="General">
                  <c:v>74.25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0A9-406E-AB78-960BD6646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823718960"/>
        <c:axId val="-1823720048"/>
        <c:axId val="0"/>
      </c:bar3DChart>
      <c:catAx>
        <c:axId val="-1823718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-1823720048"/>
        <c:crosses val="autoZero"/>
        <c:auto val="1"/>
        <c:lblAlgn val="ctr"/>
        <c:lblOffset val="100"/>
        <c:noMultiLvlLbl val="0"/>
      </c:catAx>
      <c:valAx>
        <c:axId val="-1823720048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18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6412971658119856E-3"/>
                  <c:y val="4.740275809402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412971658119856E-3"/>
                  <c:y val="7.110413714103054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7C-4D09-9310-E4B76535E3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3. Показатели, характеризующие доступность услуг для инвалидов</c:v>
                </c:pt>
                <c:pt idx="1">
                  <c:v>3.1. Оборудование помещений образовательной организации и прилегающей к ней территории с учетом доступности для инвалидов</c:v>
                </c:pt>
                <c:pt idx="2">
                  <c:v>3.2. Обеспечение в образовательной организации условий доступности, позволяющих инвалидам получать услуги наравне с другими</c:v>
                </c:pt>
                <c:pt idx="3">
                  <c:v>3.3. Доля инвалидов - получателей  услуг, удовлетворенных доступностью услуг для инвалидов 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7C-4D09-9310-E4B76535E3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B0F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6.652525937663846E-2"/>
                  <c:y val="7.1106003391350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242665045014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072358431909119E-2"/>
                  <c:y val="4.740275809402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601367879202506E-2"/>
                  <c:y val="9.4805516188041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07C-4D09-9310-E4B76535E3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3. Показатели, характеризующие доступность услуг для инвалидов</c:v>
                </c:pt>
                <c:pt idx="1">
                  <c:v>3.1. Оборудование помещений образовательной организации и прилегающей к ней территории с учетом доступности для инвалидов</c:v>
                </c:pt>
                <c:pt idx="2">
                  <c:v>3.2. Обеспечение в образовательной организации условий доступности, позволяющих инвалидам получать услуги наравне с другими</c:v>
                </c:pt>
                <c:pt idx="3">
                  <c:v>3.3. Доля инвалидов - получателей  услуг, удовлетворенных доступностью услуг для инвалидов 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 formatCode="General">
                  <c:v>51.02</c:v>
                </c:pt>
                <c:pt idx="1">
                  <c:v>22.43</c:v>
                </c:pt>
                <c:pt idx="2">
                  <c:v>49.12</c:v>
                </c:pt>
                <c:pt idx="3">
                  <c:v>82.14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7C-4D09-9310-E4B76535E3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83B145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5470990552706619E-3"/>
                  <c:y val="-3.555188194548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470990552706619E-3"/>
                  <c:y val="-3.081179276111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470990552706619E-3"/>
                  <c:y val="-2.607151695171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07C-4D09-9310-E4B76535E3B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470990552706619E-3"/>
                  <c:y val="-3.318193066581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07C-4D09-9310-E4B76535E3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3. Показатели, характеризующие доступность услуг для инвалидов</c:v>
                </c:pt>
                <c:pt idx="1">
                  <c:v>3.1. Оборудование помещений образовательной организации и прилегающей к ней территории с учетом доступности для инвалидов</c:v>
                </c:pt>
                <c:pt idx="2">
                  <c:v>3.2. Обеспечение в образовательной организации условий доступности, позволяющих инвалидам получать услуги наравне с другими</c:v>
                </c:pt>
                <c:pt idx="3">
                  <c:v>3.3. Доля инвалидов - получателей  услуг, удовлетворенных доступностью услуг для инвалидов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07C-4D09-9310-E4B76535E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3717328"/>
        <c:axId val="-1823714064"/>
        <c:axId val="0"/>
      </c:bar3DChart>
      <c:catAx>
        <c:axId val="-1823717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-1823714064"/>
        <c:crosses val="autoZero"/>
        <c:auto val="1"/>
        <c:lblAlgn val="ctr"/>
        <c:lblOffset val="100"/>
        <c:noMultiLvlLbl val="0"/>
      </c:catAx>
      <c:valAx>
        <c:axId val="-1823714064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17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3525762778311"/>
          <c:y val="7.6272997539963722E-2"/>
          <c:w val="0.73564742372216885"/>
          <c:h val="0.9154201849618013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294E-3"/>
                  <c:y val="1.5401540154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76017601760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148148148148147E-3"/>
                  <c:y val="1.5401540154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96296296296294E-3"/>
                  <c:y val="1.980198019801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875562720133283E-17"/>
                  <c:y val="1.540154015401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4875562720133283E-17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4875562720133283E-17"/>
                  <c:y val="1.5401540154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4875562720133283E-17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3148148148148147E-3"/>
                  <c:y val="1.5401540154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6296296296295444E-3"/>
                  <c:y val="1.76017601760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9444444444443599E-3"/>
                  <c:y val="2.640264026402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6296296296297144E-3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1.980198019801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9.2592592592592587E-3"/>
                  <c:y val="2.420242024202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2.3148148148148147E-3"/>
                  <c:y val="2.200220022002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418-4411-AAD4-6AE607F50C40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1574074074074073E-2"/>
                  <c:y val="1.5401540154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418-4411-AAD4-6AE607F50C4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Стрежевой</c:v>
                </c:pt>
                <c:pt idx="1">
                  <c:v>Верхнекетский район</c:v>
                </c:pt>
                <c:pt idx="2">
                  <c:v>ЗАТО Северск</c:v>
                </c:pt>
                <c:pt idx="3">
                  <c:v>Каргасокский район</c:v>
                </c:pt>
                <c:pt idx="4">
                  <c:v>Парабельский район</c:v>
                </c:pt>
                <c:pt idx="5">
                  <c:v>Бакчарский район</c:v>
                </c:pt>
                <c:pt idx="6">
                  <c:v>Кожевниковский район</c:v>
                </c:pt>
                <c:pt idx="7">
                  <c:v>Кривошеинский район</c:v>
                </c:pt>
                <c:pt idx="8">
                  <c:v>г. Кедровый</c:v>
                </c:pt>
                <c:pt idx="9">
                  <c:v>г. Томск</c:v>
                </c:pt>
                <c:pt idx="10">
                  <c:v>Асиновский район</c:v>
                </c:pt>
                <c:pt idx="11">
                  <c:v>Первомайский район</c:v>
                </c:pt>
                <c:pt idx="12">
                  <c:v>Молчановский район</c:v>
                </c:pt>
                <c:pt idx="13">
                  <c:v>Колпашевский район </c:v>
                </c:pt>
                <c:pt idx="14">
                  <c:v>Тегульдетский район</c:v>
                </c:pt>
                <c:pt idx="15">
                  <c:v>Александровский район</c:v>
                </c:pt>
                <c:pt idx="16">
                  <c:v>Шегарский район</c:v>
                </c:pt>
                <c:pt idx="17">
                  <c:v>Томский район</c:v>
                </c:pt>
                <c:pt idx="18">
                  <c:v>Зырянский район</c:v>
                </c:pt>
                <c:pt idx="19">
                  <c:v>Чаинский район</c:v>
                </c:pt>
              </c:strCache>
            </c:strRef>
          </c:cat>
          <c:val>
            <c:numRef>
              <c:f>Лист1!$B$2:$B$21</c:f>
              <c:numCache>
                <c:formatCode>0.00</c:formatCode>
                <c:ptCount val="20"/>
                <c:pt idx="0">
                  <c:v>70.61</c:v>
                </c:pt>
                <c:pt idx="1">
                  <c:v>67.63</c:v>
                </c:pt>
                <c:pt idx="2">
                  <c:v>63.8</c:v>
                </c:pt>
                <c:pt idx="3">
                  <c:v>58.95</c:v>
                </c:pt>
                <c:pt idx="4">
                  <c:v>57.47</c:v>
                </c:pt>
                <c:pt idx="5">
                  <c:v>57.2</c:v>
                </c:pt>
                <c:pt idx="6">
                  <c:v>55.95</c:v>
                </c:pt>
                <c:pt idx="7">
                  <c:v>53.51</c:v>
                </c:pt>
                <c:pt idx="8" formatCode="General">
                  <c:v>52</c:v>
                </c:pt>
                <c:pt idx="9">
                  <c:v>51.48</c:v>
                </c:pt>
                <c:pt idx="10">
                  <c:v>51.27</c:v>
                </c:pt>
                <c:pt idx="11">
                  <c:v>51.24</c:v>
                </c:pt>
                <c:pt idx="12">
                  <c:v>51.18</c:v>
                </c:pt>
                <c:pt idx="13">
                  <c:v>50.15</c:v>
                </c:pt>
                <c:pt idx="14">
                  <c:v>49.43</c:v>
                </c:pt>
                <c:pt idx="15">
                  <c:v>42.81</c:v>
                </c:pt>
                <c:pt idx="16">
                  <c:v>41.96</c:v>
                </c:pt>
                <c:pt idx="17">
                  <c:v>37.71</c:v>
                </c:pt>
                <c:pt idx="18">
                  <c:v>37.11</c:v>
                </c:pt>
                <c:pt idx="19">
                  <c:v>36.51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418-4411-AAD4-6AE607F50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823713520"/>
        <c:axId val="-1823712976"/>
        <c:axId val="0"/>
      </c:bar3DChart>
      <c:catAx>
        <c:axId val="-1823713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50" b="1"/>
            </a:pPr>
            <a:endParaRPr lang="ru-RU"/>
          </a:p>
        </c:txPr>
        <c:crossAx val="-1823712976"/>
        <c:crosses val="autoZero"/>
        <c:auto val="1"/>
        <c:lblAlgn val="ctr"/>
        <c:lblOffset val="100"/>
        <c:noMultiLvlLbl val="0"/>
      </c:catAx>
      <c:valAx>
        <c:axId val="-1823712976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13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1475782205846154"/>
          <c:y val="2.4987711841063128E-2"/>
          <c:w val="0.46978264583971485"/>
          <c:h val="0.89531758541075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4. Показатели, характеризующие доброжелательность, вежливость работников образовательных организаций </c:v>
                </c:pt>
                <c:pt idx="1">
                  <c:v>4.1. Доля получателей услуг, удовлетворенных доброжелательностью, вежливостью работников образовательной организации, обеспечивающих первичный контакт и информирование получателя услуги при непосредственном обращении в организацию </c:v>
                </c:pt>
                <c:pt idx="2">
                  <c:v>4.2. Доля получателей услуг, удовлетворенных доброжелательностью, вежливостью работников образовательной организации, обеспечивающих непосредственное оказание услуги при обращении в организацию </c:v>
                </c:pt>
                <c:pt idx="3">
                  <c:v>4.3. Доля получателей услуг, удовлетворенных доброжелательностью, вежливостью работников образовательной организации при использовании дистанционных форм взаимодействия 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62.4</c:v>
                </c:pt>
                <c:pt idx="1">
                  <c:v>60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8-423A-AB10-1BFED77132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rgbClr val="00B0F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6.1838239069656985E-2"/>
                  <c:y val="1.788669423125492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621892379524205E-2"/>
                  <c:y val="-4.16457053070304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865188453577586E-2"/>
                  <c:y val="2.2717890343116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811068361010726E-2"/>
                  <c:y val="6.8148305021081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48-423A-AB10-1BFED7713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4. Показатели, характеризующие доброжелательность, вежливость работников образовательных организаций </c:v>
                </c:pt>
                <c:pt idx="1">
                  <c:v>4.1. Доля получателей услуг, удовлетворенных доброжелательностью, вежливостью работников образовательной организации, обеспечивающих первичный контакт и информирование получателя услуги при непосредственном обращении в организацию </c:v>
                </c:pt>
                <c:pt idx="2">
                  <c:v>4.2. Доля получателей услуг, удовлетворенных доброжелательностью, вежливостью работников образовательной организации, обеспечивающих непосредственное оказание услуги при обращении в организацию </c:v>
                </c:pt>
                <c:pt idx="3">
                  <c:v>4.3. Доля получателей услуг, удовлетворенных доброжелательностью, вежливостью работников образовательной организации при использовании дистанционных форм взаимодействия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91.79</c:v>
                </c:pt>
                <c:pt idx="1">
                  <c:v>90.72</c:v>
                </c:pt>
                <c:pt idx="2" formatCode="0.00">
                  <c:v>91.52</c:v>
                </c:pt>
                <c:pt idx="3" formatCode="0.00">
                  <c:v>94.46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48-423A-AB10-1BFED77132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4054120092566852E-3"/>
                  <c:y val="-2.9530932175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0888983012648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648708083310168E-2"/>
                  <c:y val="-3.861737284527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48-423A-AB10-1BFED77132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634576267791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48-423A-AB10-1BFED7713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4. Показатели, характеризующие доброжелательность, вежливость работников образовательных организаций </c:v>
                </c:pt>
                <c:pt idx="1">
                  <c:v>4.1. Доля получателей услуг, удовлетворенных доброжелательностью, вежливостью работников образовательной организации, обеспечивающих первичный контакт и информирование получателя услуги при непосредственном обращении в организацию </c:v>
                </c:pt>
                <c:pt idx="2">
                  <c:v>4.2. Доля получателей услуг, удовлетворенных доброжелательностью, вежливостью работников образовательной организации, обеспечивающих непосредственное оказание услуги при обращении в организацию </c:v>
                </c:pt>
                <c:pt idx="3">
                  <c:v>4.3. Доля получателей услуг, удовлетворенных доброжелательностью, вежливостью работников образовательной организации при использовании дистанционных форм взаимодействия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48-423A-AB10-1BFED7713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3725488"/>
        <c:axId val="-1823711888"/>
        <c:axId val="0"/>
      </c:bar3DChart>
      <c:catAx>
        <c:axId val="-1823725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50" b="1"/>
            </a:pPr>
            <a:endParaRPr lang="ru-RU"/>
          </a:p>
        </c:txPr>
        <c:crossAx val="-1823711888"/>
        <c:crosses val="autoZero"/>
        <c:auto val="1"/>
        <c:lblAlgn val="ctr"/>
        <c:lblOffset val="100"/>
        <c:noMultiLvlLbl val="0"/>
      </c:catAx>
      <c:valAx>
        <c:axId val="-1823711888"/>
        <c:scaling>
          <c:orientation val="minMax"/>
        </c:scaling>
        <c:delete val="1"/>
        <c:axPos val="t"/>
        <c:majorGridlines/>
        <c:numFmt formatCode="0.00" sourceLinked="1"/>
        <c:majorTickMark val="out"/>
        <c:minorTickMark val="none"/>
        <c:tickLblPos val="nextTo"/>
        <c:crossAx val="-1823725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96526-C03F-4CEA-AF24-A3241C37163E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19EF95-3517-4F55-98A3-EA35891E820E}">
      <dgm:prSet phldrT="[Текст]" custT="1"/>
      <dgm:spPr/>
      <dgm:t>
        <a:bodyPr/>
        <a:lstStyle/>
        <a:p>
          <a:r>
            <a:rPr lang="ru-RU" sz="2000" dirty="0"/>
            <a:t>1. Показатели, характеризующие </a:t>
          </a:r>
          <a:r>
            <a:rPr lang="ru-RU" sz="2000" u="sng" dirty="0"/>
            <a:t>открытость и доступность информации об образовательной организации</a:t>
          </a:r>
        </a:p>
      </dgm:t>
    </dgm:pt>
    <dgm:pt modelId="{18B96543-517E-459B-8A8B-1A0A80309B37}" type="parTrans" cxnId="{064059EF-39D2-4AF4-B8CD-72B23E6386D0}">
      <dgm:prSet/>
      <dgm:spPr/>
      <dgm:t>
        <a:bodyPr/>
        <a:lstStyle/>
        <a:p>
          <a:endParaRPr lang="ru-RU" sz="2000"/>
        </a:p>
      </dgm:t>
    </dgm:pt>
    <dgm:pt modelId="{83FDEDF6-3A52-4852-8D09-A56A881241E3}" type="sibTrans" cxnId="{064059EF-39D2-4AF4-B8CD-72B23E6386D0}">
      <dgm:prSet/>
      <dgm:spPr/>
      <dgm:t>
        <a:bodyPr/>
        <a:lstStyle/>
        <a:p>
          <a:endParaRPr lang="ru-RU" sz="2000"/>
        </a:p>
      </dgm:t>
    </dgm:pt>
    <dgm:pt modelId="{5C266D8E-89C4-4EFF-A601-EC5738DAE373}">
      <dgm:prSet phldrT="[Текст]" custT="1"/>
      <dgm:spPr/>
      <dgm:t>
        <a:bodyPr/>
        <a:lstStyle/>
        <a:p>
          <a:r>
            <a:rPr lang="ru-RU" sz="2000" dirty="0"/>
            <a:t>2. Показатели, характеризующие </a:t>
          </a:r>
          <a:r>
            <a:rPr lang="ru-RU" sz="2000" u="sng" dirty="0"/>
            <a:t>доступность услуг для инвалидов</a:t>
          </a:r>
        </a:p>
      </dgm:t>
    </dgm:pt>
    <dgm:pt modelId="{0EFCC5EB-6B7E-4C66-A4FA-76AB7287ABDD}" type="parTrans" cxnId="{CBDBD7D6-6401-4DDB-B786-D6FD0B07A417}">
      <dgm:prSet/>
      <dgm:spPr/>
      <dgm:t>
        <a:bodyPr/>
        <a:lstStyle/>
        <a:p>
          <a:endParaRPr lang="ru-RU" sz="2000"/>
        </a:p>
      </dgm:t>
    </dgm:pt>
    <dgm:pt modelId="{69AFE14C-FFDE-44B3-A8BD-DAB25B2899BB}" type="sibTrans" cxnId="{CBDBD7D6-6401-4DDB-B786-D6FD0B07A417}">
      <dgm:prSet/>
      <dgm:spPr/>
      <dgm:t>
        <a:bodyPr/>
        <a:lstStyle/>
        <a:p>
          <a:endParaRPr lang="ru-RU" sz="2000"/>
        </a:p>
      </dgm:t>
    </dgm:pt>
    <dgm:pt modelId="{AF7DF0E1-C83D-4EA1-B092-4165F6DAC3F3}">
      <dgm:prSet phldrT="[Текст]" custT="1"/>
      <dgm:spPr/>
      <dgm:t>
        <a:bodyPr/>
        <a:lstStyle/>
        <a:p>
          <a:r>
            <a:rPr lang="ru-RU" sz="2000" dirty="0"/>
            <a:t>4. Показатели, характеризующие </a:t>
          </a:r>
          <a:r>
            <a:rPr lang="ru-RU" sz="2000" u="sng" dirty="0"/>
            <a:t>доброжелательность, вежливость </a:t>
          </a:r>
          <a:r>
            <a:rPr lang="ru-RU" sz="2000" dirty="0"/>
            <a:t>работников образовательных организаций</a:t>
          </a:r>
        </a:p>
      </dgm:t>
    </dgm:pt>
    <dgm:pt modelId="{5FF13ECC-426F-42A7-8E27-2E4F0BDE3E1A}" type="parTrans" cxnId="{6C25F7B9-38AA-45DC-A20D-A32B1F3F588D}">
      <dgm:prSet/>
      <dgm:spPr/>
      <dgm:t>
        <a:bodyPr/>
        <a:lstStyle/>
        <a:p>
          <a:endParaRPr lang="ru-RU" sz="2000"/>
        </a:p>
      </dgm:t>
    </dgm:pt>
    <dgm:pt modelId="{3C52BC19-DF1C-4CD8-ABF1-17AB4EEDB82C}" type="sibTrans" cxnId="{6C25F7B9-38AA-45DC-A20D-A32B1F3F588D}">
      <dgm:prSet/>
      <dgm:spPr/>
      <dgm:t>
        <a:bodyPr/>
        <a:lstStyle/>
        <a:p>
          <a:endParaRPr lang="ru-RU" sz="2000"/>
        </a:p>
      </dgm:t>
    </dgm:pt>
    <dgm:pt modelId="{BA4EB070-897F-4023-A85C-90FAFCBF6021}">
      <dgm:prSet phldrT="[Текст]" custT="1"/>
      <dgm:spPr/>
      <dgm:t>
        <a:bodyPr/>
        <a:lstStyle/>
        <a:p>
          <a:r>
            <a:rPr lang="ru-RU" sz="2000" dirty="0"/>
            <a:t> 5. Показатели, характеризующие </a:t>
          </a:r>
          <a:r>
            <a:rPr lang="ru-RU" sz="2000" u="sng" dirty="0"/>
            <a:t>удовлетворенность условиями оказания услуг</a:t>
          </a:r>
        </a:p>
      </dgm:t>
    </dgm:pt>
    <dgm:pt modelId="{3E37EEE0-8E18-4472-A104-6BECED7B8D34}" type="parTrans" cxnId="{06A23681-4EF2-4C0E-9EB0-269584EA6150}">
      <dgm:prSet/>
      <dgm:spPr/>
      <dgm:t>
        <a:bodyPr/>
        <a:lstStyle/>
        <a:p>
          <a:endParaRPr lang="ru-RU" sz="2000"/>
        </a:p>
      </dgm:t>
    </dgm:pt>
    <dgm:pt modelId="{0835623C-CEA7-4D0C-A254-ADB8148DE2A2}" type="sibTrans" cxnId="{06A23681-4EF2-4C0E-9EB0-269584EA6150}">
      <dgm:prSet/>
      <dgm:spPr/>
      <dgm:t>
        <a:bodyPr/>
        <a:lstStyle/>
        <a:p>
          <a:endParaRPr lang="ru-RU" sz="2000"/>
        </a:p>
      </dgm:t>
    </dgm:pt>
    <dgm:pt modelId="{0DE79ED1-CCFE-425F-890F-F719A17FDF99}">
      <dgm:prSet phldrT="[Текст]" custT="1"/>
      <dgm:spPr/>
      <dgm:t>
        <a:bodyPr/>
        <a:lstStyle/>
        <a:p>
          <a:r>
            <a:rPr lang="ru-RU" sz="2000" dirty="0"/>
            <a:t>3. Показатели, характеризующие </a:t>
          </a:r>
          <a:r>
            <a:rPr lang="ru-RU" sz="2000" u="sng" dirty="0"/>
            <a:t>комфортность условий предоставления услуг</a:t>
          </a:r>
          <a:endParaRPr lang="ru-RU" sz="2000" dirty="0"/>
        </a:p>
      </dgm:t>
    </dgm:pt>
    <dgm:pt modelId="{76657EB9-512E-4E1F-9B3D-8FFCA4D675D1}" type="parTrans" cxnId="{6F8EA0F8-7357-4896-86D1-30DF5737A8BD}">
      <dgm:prSet/>
      <dgm:spPr/>
      <dgm:t>
        <a:bodyPr/>
        <a:lstStyle/>
        <a:p>
          <a:endParaRPr lang="ru-RU"/>
        </a:p>
      </dgm:t>
    </dgm:pt>
    <dgm:pt modelId="{06C964B3-601C-4D78-94C7-7956A53954CA}" type="sibTrans" cxnId="{6F8EA0F8-7357-4896-86D1-30DF5737A8BD}">
      <dgm:prSet/>
      <dgm:spPr/>
      <dgm:t>
        <a:bodyPr/>
        <a:lstStyle/>
        <a:p>
          <a:endParaRPr lang="ru-RU"/>
        </a:p>
      </dgm:t>
    </dgm:pt>
    <dgm:pt modelId="{05D25D57-0FEC-41BE-A7CA-BEED08D2BF6E}" type="pres">
      <dgm:prSet presAssocID="{C8C96526-C03F-4CEA-AF24-A3241C371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250E0-A070-40C2-9AEA-2FCF606CD2BB}" type="pres">
      <dgm:prSet presAssocID="{BF19EF95-3517-4F55-98A3-EA35891E820E}" presName="parentLin" presStyleCnt="0"/>
      <dgm:spPr/>
    </dgm:pt>
    <dgm:pt modelId="{8FA562FA-EF63-448F-88A2-14FCC029627F}" type="pres">
      <dgm:prSet presAssocID="{BF19EF95-3517-4F55-98A3-EA35891E82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F7E485-EAEF-46A7-BDE0-6CC75B26E570}" type="pres">
      <dgm:prSet presAssocID="{BF19EF95-3517-4F55-98A3-EA35891E820E}" presName="parentText" presStyleLbl="node1" presStyleIdx="0" presStyleCnt="5" custScaleX="142997" custScaleY="238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B3E5C-DCB9-4CCC-942C-6B748B589F77}" type="pres">
      <dgm:prSet presAssocID="{BF19EF95-3517-4F55-98A3-EA35891E820E}" presName="negativeSpace" presStyleCnt="0"/>
      <dgm:spPr/>
    </dgm:pt>
    <dgm:pt modelId="{AB76E6CE-BCEC-4DB3-8C2D-A3D18D98F949}" type="pres">
      <dgm:prSet presAssocID="{BF19EF95-3517-4F55-98A3-EA35891E820E}" presName="childText" presStyleLbl="conFgAcc1" presStyleIdx="0" presStyleCnt="5">
        <dgm:presLayoutVars>
          <dgm:bulletEnabled val="1"/>
        </dgm:presLayoutVars>
      </dgm:prSet>
      <dgm:spPr/>
    </dgm:pt>
    <dgm:pt modelId="{6B86C418-3829-463D-AA01-9CA35A447FBC}" type="pres">
      <dgm:prSet presAssocID="{83FDEDF6-3A52-4852-8D09-A56A881241E3}" presName="spaceBetweenRectangles" presStyleCnt="0"/>
      <dgm:spPr/>
    </dgm:pt>
    <dgm:pt modelId="{4095499F-3F5E-48E7-AF17-E36E5D1F9404}" type="pres">
      <dgm:prSet presAssocID="{5C266D8E-89C4-4EFF-A601-EC5738DAE373}" presName="parentLin" presStyleCnt="0"/>
      <dgm:spPr/>
    </dgm:pt>
    <dgm:pt modelId="{76F1C1DB-692D-42A3-A41F-5427C0969C8E}" type="pres">
      <dgm:prSet presAssocID="{5C266D8E-89C4-4EFF-A601-EC5738DAE37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C9B976C-4A95-41EC-A36C-40D5ED358730}" type="pres">
      <dgm:prSet presAssocID="{5C266D8E-89C4-4EFF-A601-EC5738DAE373}" presName="parentText" presStyleLbl="node1" presStyleIdx="1" presStyleCnt="5" custScaleX="142857" custScaleY="190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3C1D-A470-4ADC-AEDE-0C25545ECF6C}" type="pres">
      <dgm:prSet presAssocID="{5C266D8E-89C4-4EFF-A601-EC5738DAE373}" presName="negativeSpace" presStyleCnt="0"/>
      <dgm:spPr/>
    </dgm:pt>
    <dgm:pt modelId="{DA8DCE80-7FD4-4467-9CDA-EF391666E436}" type="pres">
      <dgm:prSet presAssocID="{5C266D8E-89C4-4EFF-A601-EC5738DAE373}" presName="childText" presStyleLbl="conFgAcc1" presStyleIdx="1" presStyleCnt="5">
        <dgm:presLayoutVars>
          <dgm:bulletEnabled val="1"/>
        </dgm:presLayoutVars>
      </dgm:prSet>
      <dgm:spPr/>
    </dgm:pt>
    <dgm:pt modelId="{11AC7ACC-F592-4E32-876C-D2614BE9D6A5}" type="pres">
      <dgm:prSet presAssocID="{69AFE14C-FFDE-44B3-A8BD-DAB25B2899BB}" presName="spaceBetweenRectangles" presStyleCnt="0"/>
      <dgm:spPr/>
    </dgm:pt>
    <dgm:pt modelId="{23BFBE3F-B2C6-4C69-AA8F-1AD648F75DAF}" type="pres">
      <dgm:prSet presAssocID="{0DE79ED1-CCFE-425F-890F-F719A17FDF99}" presName="parentLin" presStyleCnt="0"/>
      <dgm:spPr/>
    </dgm:pt>
    <dgm:pt modelId="{8455DD33-F262-4AED-8A15-EA85FA80D9AA}" type="pres">
      <dgm:prSet presAssocID="{0DE79ED1-CCFE-425F-890F-F719A17FDF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1A8F8BF-F865-4488-9D49-8E5914682511}" type="pres">
      <dgm:prSet presAssocID="{0DE79ED1-CCFE-425F-890F-F719A17FDF99}" presName="parentText" presStyleLbl="node1" presStyleIdx="2" presStyleCnt="5" custScaleX="137488" custScaleY="255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1DD48-813E-4E28-871B-7B0CD31A8095}" type="pres">
      <dgm:prSet presAssocID="{0DE79ED1-CCFE-425F-890F-F719A17FDF99}" presName="negativeSpace" presStyleCnt="0"/>
      <dgm:spPr/>
    </dgm:pt>
    <dgm:pt modelId="{B62A625A-E886-47E4-B5CC-DFC3D5F3DB26}" type="pres">
      <dgm:prSet presAssocID="{0DE79ED1-CCFE-425F-890F-F719A17FDF99}" presName="childText" presStyleLbl="conFgAcc1" presStyleIdx="2" presStyleCnt="5">
        <dgm:presLayoutVars>
          <dgm:bulletEnabled val="1"/>
        </dgm:presLayoutVars>
      </dgm:prSet>
      <dgm:spPr/>
    </dgm:pt>
    <dgm:pt modelId="{4E3B6355-B54A-446D-A521-F001112A8E46}" type="pres">
      <dgm:prSet presAssocID="{06C964B3-601C-4D78-94C7-7956A53954CA}" presName="spaceBetweenRectangles" presStyleCnt="0"/>
      <dgm:spPr/>
    </dgm:pt>
    <dgm:pt modelId="{E388C801-D758-4098-9577-B905F9C4AA61}" type="pres">
      <dgm:prSet presAssocID="{AF7DF0E1-C83D-4EA1-B092-4165F6DAC3F3}" presName="parentLin" presStyleCnt="0"/>
      <dgm:spPr/>
    </dgm:pt>
    <dgm:pt modelId="{2860632B-F15D-447E-8100-4D5161871A28}" type="pres">
      <dgm:prSet presAssocID="{AF7DF0E1-C83D-4EA1-B092-4165F6DAC3F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C6940CE-8C6B-4B28-9376-C733812D2ABF}" type="pres">
      <dgm:prSet presAssocID="{AF7DF0E1-C83D-4EA1-B092-4165F6DAC3F3}" presName="parentText" presStyleLbl="node1" presStyleIdx="3" presStyleCnt="5" custScaleX="142857" custScaleY="210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3D55-2038-4272-99FA-97D933F5B12D}" type="pres">
      <dgm:prSet presAssocID="{AF7DF0E1-C83D-4EA1-B092-4165F6DAC3F3}" presName="negativeSpace" presStyleCnt="0"/>
      <dgm:spPr/>
    </dgm:pt>
    <dgm:pt modelId="{3315E85A-2206-49FC-A1EF-D0C3D0BA4FC3}" type="pres">
      <dgm:prSet presAssocID="{AF7DF0E1-C83D-4EA1-B092-4165F6DAC3F3}" presName="childText" presStyleLbl="conFgAcc1" presStyleIdx="3" presStyleCnt="5">
        <dgm:presLayoutVars>
          <dgm:bulletEnabled val="1"/>
        </dgm:presLayoutVars>
      </dgm:prSet>
      <dgm:spPr/>
    </dgm:pt>
    <dgm:pt modelId="{B389807A-88A7-4EB3-BBD2-E8DE0A052EEA}" type="pres">
      <dgm:prSet presAssocID="{3C52BC19-DF1C-4CD8-ABF1-17AB4EEDB82C}" presName="spaceBetweenRectangles" presStyleCnt="0"/>
      <dgm:spPr/>
    </dgm:pt>
    <dgm:pt modelId="{90E6211F-BA98-43E8-9517-6C20F9C1C45C}" type="pres">
      <dgm:prSet presAssocID="{BA4EB070-897F-4023-A85C-90FAFCBF6021}" presName="parentLin" presStyleCnt="0"/>
      <dgm:spPr/>
    </dgm:pt>
    <dgm:pt modelId="{AE54B4F9-74F6-4558-B435-75CE205C2A47}" type="pres">
      <dgm:prSet presAssocID="{BA4EB070-897F-4023-A85C-90FAFCBF602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AE1B760-6ECF-4802-8E07-C1573C0665D3}" type="pres">
      <dgm:prSet presAssocID="{BA4EB070-897F-4023-A85C-90FAFCBF6021}" presName="parentText" presStyleLbl="node1" presStyleIdx="4" presStyleCnt="5" custScaleX="142857" custScaleY="206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CF72-D4A7-4A31-B911-94DB78DBEC69}" type="pres">
      <dgm:prSet presAssocID="{BA4EB070-897F-4023-A85C-90FAFCBF6021}" presName="negativeSpace" presStyleCnt="0"/>
      <dgm:spPr/>
    </dgm:pt>
    <dgm:pt modelId="{B2E38052-C386-4C18-ACE1-4705DBB92526}" type="pres">
      <dgm:prSet presAssocID="{BA4EB070-897F-4023-A85C-90FAFCBF602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9F38E2-33BE-46BF-8F1F-B2DDD4AC70BA}" type="presOf" srcId="{BA4EB070-897F-4023-A85C-90FAFCBF6021}" destId="{0AE1B760-6ECF-4802-8E07-C1573C0665D3}" srcOrd="1" destOrd="0" presId="urn:microsoft.com/office/officeart/2005/8/layout/list1"/>
    <dgm:cxn modelId="{065B3249-6FB8-4EBD-BDE7-DBC708722385}" type="presOf" srcId="{0DE79ED1-CCFE-425F-890F-F719A17FDF99}" destId="{E1A8F8BF-F865-4488-9D49-8E5914682511}" srcOrd="1" destOrd="0" presId="urn:microsoft.com/office/officeart/2005/8/layout/list1"/>
    <dgm:cxn modelId="{6F8EA0F8-7357-4896-86D1-30DF5737A8BD}" srcId="{C8C96526-C03F-4CEA-AF24-A3241C37163E}" destId="{0DE79ED1-CCFE-425F-890F-F719A17FDF99}" srcOrd="2" destOrd="0" parTransId="{76657EB9-512E-4E1F-9B3D-8FFCA4D675D1}" sibTransId="{06C964B3-601C-4D78-94C7-7956A53954CA}"/>
    <dgm:cxn modelId="{F1893636-2C57-4E76-82F3-CD0943386775}" type="presOf" srcId="{AF7DF0E1-C83D-4EA1-B092-4165F6DAC3F3}" destId="{FC6940CE-8C6B-4B28-9376-C733812D2ABF}" srcOrd="1" destOrd="0" presId="urn:microsoft.com/office/officeart/2005/8/layout/list1"/>
    <dgm:cxn modelId="{92CC0C8F-7E4A-4DF3-9B57-98D7A6BB0F57}" type="presOf" srcId="{0DE79ED1-CCFE-425F-890F-F719A17FDF99}" destId="{8455DD33-F262-4AED-8A15-EA85FA80D9AA}" srcOrd="0" destOrd="0" presId="urn:microsoft.com/office/officeart/2005/8/layout/list1"/>
    <dgm:cxn modelId="{0179BD39-2E13-4A82-BB8E-E9DDC444D9CC}" type="presOf" srcId="{5C266D8E-89C4-4EFF-A601-EC5738DAE373}" destId="{0C9B976C-4A95-41EC-A36C-40D5ED358730}" srcOrd="1" destOrd="0" presId="urn:microsoft.com/office/officeart/2005/8/layout/list1"/>
    <dgm:cxn modelId="{E981E537-6849-4238-A3A5-70C5BC05CF32}" type="presOf" srcId="{BF19EF95-3517-4F55-98A3-EA35891E820E}" destId="{BBF7E485-EAEF-46A7-BDE0-6CC75B26E570}" srcOrd="1" destOrd="0" presId="urn:microsoft.com/office/officeart/2005/8/layout/list1"/>
    <dgm:cxn modelId="{D9FF7C50-3EFB-4893-8C94-C1C018481286}" type="presOf" srcId="{C8C96526-C03F-4CEA-AF24-A3241C37163E}" destId="{05D25D57-0FEC-41BE-A7CA-BEED08D2BF6E}" srcOrd="0" destOrd="0" presId="urn:microsoft.com/office/officeart/2005/8/layout/list1"/>
    <dgm:cxn modelId="{06A23681-4EF2-4C0E-9EB0-269584EA6150}" srcId="{C8C96526-C03F-4CEA-AF24-A3241C37163E}" destId="{BA4EB070-897F-4023-A85C-90FAFCBF6021}" srcOrd="4" destOrd="0" parTransId="{3E37EEE0-8E18-4472-A104-6BECED7B8D34}" sibTransId="{0835623C-CEA7-4D0C-A254-ADB8148DE2A2}"/>
    <dgm:cxn modelId="{CBDBD7D6-6401-4DDB-B786-D6FD0B07A417}" srcId="{C8C96526-C03F-4CEA-AF24-A3241C37163E}" destId="{5C266D8E-89C4-4EFF-A601-EC5738DAE373}" srcOrd="1" destOrd="0" parTransId="{0EFCC5EB-6B7E-4C66-A4FA-76AB7287ABDD}" sibTransId="{69AFE14C-FFDE-44B3-A8BD-DAB25B2899BB}"/>
    <dgm:cxn modelId="{A0B50AD1-3DB4-4300-BFE4-5F9DE8BB4A9B}" type="presOf" srcId="{AF7DF0E1-C83D-4EA1-B092-4165F6DAC3F3}" destId="{2860632B-F15D-447E-8100-4D5161871A28}" srcOrd="0" destOrd="0" presId="urn:microsoft.com/office/officeart/2005/8/layout/list1"/>
    <dgm:cxn modelId="{5531BA6F-8F30-4F87-90E3-43CD83D7E301}" type="presOf" srcId="{BA4EB070-897F-4023-A85C-90FAFCBF6021}" destId="{AE54B4F9-74F6-4558-B435-75CE205C2A47}" srcOrd="0" destOrd="0" presId="urn:microsoft.com/office/officeart/2005/8/layout/list1"/>
    <dgm:cxn modelId="{F33051E8-B7A2-4C28-83FC-DEC5B93A6850}" type="presOf" srcId="{BF19EF95-3517-4F55-98A3-EA35891E820E}" destId="{8FA562FA-EF63-448F-88A2-14FCC029627F}" srcOrd="0" destOrd="0" presId="urn:microsoft.com/office/officeart/2005/8/layout/list1"/>
    <dgm:cxn modelId="{064059EF-39D2-4AF4-B8CD-72B23E6386D0}" srcId="{C8C96526-C03F-4CEA-AF24-A3241C37163E}" destId="{BF19EF95-3517-4F55-98A3-EA35891E820E}" srcOrd="0" destOrd="0" parTransId="{18B96543-517E-459B-8A8B-1A0A80309B37}" sibTransId="{83FDEDF6-3A52-4852-8D09-A56A881241E3}"/>
    <dgm:cxn modelId="{587AE59B-760F-4542-A200-C0161D422180}" type="presOf" srcId="{5C266D8E-89C4-4EFF-A601-EC5738DAE373}" destId="{76F1C1DB-692D-42A3-A41F-5427C0969C8E}" srcOrd="0" destOrd="0" presId="urn:microsoft.com/office/officeart/2005/8/layout/list1"/>
    <dgm:cxn modelId="{6C25F7B9-38AA-45DC-A20D-A32B1F3F588D}" srcId="{C8C96526-C03F-4CEA-AF24-A3241C37163E}" destId="{AF7DF0E1-C83D-4EA1-B092-4165F6DAC3F3}" srcOrd="3" destOrd="0" parTransId="{5FF13ECC-426F-42A7-8E27-2E4F0BDE3E1A}" sibTransId="{3C52BC19-DF1C-4CD8-ABF1-17AB4EEDB82C}"/>
    <dgm:cxn modelId="{B1538EBF-090C-49C0-95EA-59C368CFE246}" type="presParOf" srcId="{05D25D57-0FEC-41BE-A7CA-BEED08D2BF6E}" destId="{314250E0-A070-40C2-9AEA-2FCF606CD2BB}" srcOrd="0" destOrd="0" presId="urn:microsoft.com/office/officeart/2005/8/layout/list1"/>
    <dgm:cxn modelId="{493A9101-6F13-4DA1-AC46-21ED27E1979D}" type="presParOf" srcId="{314250E0-A070-40C2-9AEA-2FCF606CD2BB}" destId="{8FA562FA-EF63-448F-88A2-14FCC029627F}" srcOrd="0" destOrd="0" presId="urn:microsoft.com/office/officeart/2005/8/layout/list1"/>
    <dgm:cxn modelId="{C48C322A-213D-42C4-8C9D-6AF256D482BC}" type="presParOf" srcId="{314250E0-A070-40C2-9AEA-2FCF606CD2BB}" destId="{BBF7E485-EAEF-46A7-BDE0-6CC75B26E570}" srcOrd="1" destOrd="0" presId="urn:microsoft.com/office/officeart/2005/8/layout/list1"/>
    <dgm:cxn modelId="{9279868F-BAC4-4929-9CB4-9479FF7D2CD4}" type="presParOf" srcId="{05D25D57-0FEC-41BE-A7CA-BEED08D2BF6E}" destId="{17AB3E5C-DCB9-4CCC-942C-6B748B589F77}" srcOrd="1" destOrd="0" presId="urn:microsoft.com/office/officeart/2005/8/layout/list1"/>
    <dgm:cxn modelId="{5E8661BA-D1FF-4872-B5AC-DA949563F250}" type="presParOf" srcId="{05D25D57-0FEC-41BE-A7CA-BEED08D2BF6E}" destId="{AB76E6CE-BCEC-4DB3-8C2D-A3D18D98F949}" srcOrd="2" destOrd="0" presId="urn:microsoft.com/office/officeart/2005/8/layout/list1"/>
    <dgm:cxn modelId="{BC76CA9A-A5D9-4710-9F2A-528782CFCDCF}" type="presParOf" srcId="{05D25D57-0FEC-41BE-A7CA-BEED08D2BF6E}" destId="{6B86C418-3829-463D-AA01-9CA35A447FBC}" srcOrd="3" destOrd="0" presId="urn:microsoft.com/office/officeart/2005/8/layout/list1"/>
    <dgm:cxn modelId="{A8A24BF8-C365-41D1-A2DE-50EB6F9FCED4}" type="presParOf" srcId="{05D25D57-0FEC-41BE-A7CA-BEED08D2BF6E}" destId="{4095499F-3F5E-48E7-AF17-E36E5D1F9404}" srcOrd="4" destOrd="0" presId="urn:microsoft.com/office/officeart/2005/8/layout/list1"/>
    <dgm:cxn modelId="{E5BDE54A-97AD-4942-B1AE-BE4026629C15}" type="presParOf" srcId="{4095499F-3F5E-48E7-AF17-E36E5D1F9404}" destId="{76F1C1DB-692D-42A3-A41F-5427C0969C8E}" srcOrd="0" destOrd="0" presId="urn:microsoft.com/office/officeart/2005/8/layout/list1"/>
    <dgm:cxn modelId="{1D485C43-3B1A-404F-B1E2-4975D02C06F7}" type="presParOf" srcId="{4095499F-3F5E-48E7-AF17-E36E5D1F9404}" destId="{0C9B976C-4A95-41EC-A36C-40D5ED358730}" srcOrd="1" destOrd="0" presId="urn:microsoft.com/office/officeart/2005/8/layout/list1"/>
    <dgm:cxn modelId="{5605B9D4-813F-4206-9D30-1915AFB14A95}" type="presParOf" srcId="{05D25D57-0FEC-41BE-A7CA-BEED08D2BF6E}" destId="{CF343C1D-A470-4ADC-AEDE-0C25545ECF6C}" srcOrd="5" destOrd="0" presId="urn:microsoft.com/office/officeart/2005/8/layout/list1"/>
    <dgm:cxn modelId="{A2C6162D-9280-4322-9790-EE6AB7AB0147}" type="presParOf" srcId="{05D25D57-0FEC-41BE-A7CA-BEED08D2BF6E}" destId="{DA8DCE80-7FD4-4467-9CDA-EF391666E436}" srcOrd="6" destOrd="0" presId="urn:microsoft.com/office/officeart/2005/8/layout/list1"/>
    <dgm:cxn modelId="{02394352-B84A-47D2-B085-7E189E86A884}" type="presParOf" srcId="{05D25D57-0FEC-41BE-A7CA-BEED08D2BF6E}" destId="{11AC7ACC-F592-4E32-876C-D2614BE9D6A5}" srcOrd="7" destOrd="0" presId="urn:microsoft.com/office/officeart/2005/8/layout/list1"/>
    <dgm:cxn modelId="{FCDA72A8-BCDF-4187-9609-C872D70E18F8}" type="presParOf" srcId="{05D25D57-0FEC-41BE-A7CA-BEED08D2BF6E}" destId="{23BFBE3F-B2C6-4C69-AA8F-1AD648F75DAF}" srcOrd="8" destOrd="0" presId="urn:microsoft.com/office/officeart/2005/8/layout/list1"/>
    <dgm:cxn modelId="{834BCA22-E724-45B1-BEA6-90A5D9B6EC85}" type="presParOf" srcId="{23BFBE3F-B2C6-4C69-AA8F-1AD648F75DAF}" destId="{8455DD33-F262-4AED-8A15-EA85FA80D9AA}" srcOrd="0" destOrd="0" presId="urn:microsoft.com/office/officeart/2005/8/layout/list1"/>
    <dgm:cxn modelId="{BC623E71-3B71-4C06-9ECC-DE5FE3A7701B}" type="presParOf" srcId="{23BFBE3F-B2C6-4C69-AA8F-1AD648F75DAF}" destId="{E1A8F8BF-F865-4488-9D49-8E5914682511}" srcOrd="1" destOrd="0" presId="urn:microsoft.com/office/officeart/2005/8/layout/list1"/>
    <dgm:cxn modelId="{85012203-E792-4AA8-8B49-64A020DBB435}" type="presParOf" srcId="{05D25D57-0FEC-41BE-A7CA-BEED08D2BF6E}" destId="{2521DD48-813E-4E28-871B-7B0CD31A8095}" srcOrd="9" destOrd="0" presId="urn:microsoft.com/office/officeart/2005/8/layout/list1"/>
    <dgm:cxn modelId="{A2D638A9-26CD-43D5-8020-DC9455094D46}" type="presParOf" srcId="{05D25D57-0FEC-41BE-A7CA-BEED08D2BF6E}" destId="{B62A625A-E886-47E4-B5CC-DFC3D5F3DB26}" srcOrd="10" destOrd="0" presId="urn:microsoft.com/office/officeart/2005/8/layout/list1"/>
    <dgm:cxn modelId="{E7F67115-0982-4582-BE88-246D42B416E7}" type="presParOf" srcId="{05D25D57-0FEC-41BE-A7CA-BEED08D2BF6E}" destId="{4E3B6355-B54A-446D-A521-F001112A8E46}" srcOrd="11" destOrd="0" presId="urn:microsoft.com/office/officeart/2005/8/layout/list1"/>
    <dgm:cxn modelId="{046AE50E-89EA-437C-A79F-D17EB367309A}" type="presParOf" srcId="{05D25D57-0FEC-41BE-A7CA-BEED08D2BF6E}" destId="{E388C801-D758-4098-9577-B905F9C4AA61}" srcOrd="12" destOrd="0" presId="urn:microsoft.com/office/officeart/2005/8/layout/list1"/>
    <dgm:cxn modelId="{7BEAA5DC-89B2-4404-8189-064E770FF0E4}" type="presParOf" srcId="{E388C801-D758-4098-9577-B905F9C4AA61}" destId="{2860632B-F15D-447E-8100-4D5161871A28}" srcOrd="0" destOrd="0" presId="urn:microsoft.com/office/officeart/2005/8/layout/list1"/>
    <dgm:cxn modelId="{5498E49E-A0CB-4EFD-8ABA-BDB1105DBE3D}" type="presParOf" srcId="{E388C801-D758-4098-9577-B905F9C4AA61}" destId="{FC6940CE-8C6B-4B28-9376-C733812D2ABF}" srcOrd="1" destOrd="0" presId="urn:microsoft.com/office/officeart/2005/8/layout/list1"/>
    <dgm:cxn modelId="{473C48CB-324E-49A0-8DD0-720D3B42280D}" type="presParOf" srcId="{05D25D57-0FEC-41BE-A7CA-BEED08D2BF6E}" destId="{4AE23D55-2038-4272-99FA-97D933F5B12D}" srcOrd="13" destOrd="0" presId="urn:microsoft.com/office/officeart/2005/8/layout/list1"/>
    <dgm:cxn modelId="{C9D320DB-7BA2-4763-BA58-59643C7F3006}" type="presParOf" srcId="{05D25D57-0FEC-41BE-A7CA-BEED08D2BF6E}" destId="{3315E85A-2206-49FC-A1EF-D0C3D0BA4FC3}" srcOrd="14" destOrd="0" presId="urn:microsoft.com/office/officeart/2005/8/layout/list1"/>
    <dgm:cxn modelId="{E475E117-158C-4096-B8EC-CAD8A09F0F0A}" type="presParOf" srcId="{05D25D57-0FEC-41BE-A7CA-BEED08D2BF6E}" destId="{B389807A-88A7-4EB3-BBD2-E8DE0A052EEA}" srcOrd="15" destOrd="0" presId="urn:microsoft.com/office/officeart/2005/8/layout/list1"/>
    <dgm:cxn modelId="{AF4C6150-41AE-4668-BCA2-C3C7B178E417}" type="presParOf" srcId="{05D25D57-0FEC-41BE-A7CA-BEED08D2BF6E}" destId="{90E6211F-BA98-43E8-9517-6C20F9C1C45C}" srcOrd="16" destOrd="0" presId="urn:microsoft.com/office/officeart/2005/8/layout/list1"/>
    <dgm:cxn modelId="{1F8EFBE7-FDB8-4A88-A485-F494C0F91B41}" type="presParOf" srcId="{90E6211F-BA98-43E8-9517-6C20F9C1C45C}" destId="{AE54B4F9-74F6-4558-B435-75CE205C2A47}" srcOrd="0" destOrd="0" presId="urn:microsoft.com/office/officeart/2005/8/layout/list1"/>
    <dgm:cxn modelId="{6B9E5EB3-7C3C-4A29-9317-0CE8DC63C674}" type="presParOf" srcId="{90E6211F-BA98-43E8-9517-6C20F9C1C45C}" destId="{0AE1B760-6ECF-4802-8E07-C1573C0665D3}" srcOrd="1" destOrd="0" presId="urn:microsoft.com/office/officeart/2005/8/layout/list1"/>
    <dgm:cxn modelId="{4AA0F6A9-9EAB-4413-8296-82A22A5BF5A0}" type="presParOf" srcId="{05D25D57-0FEC-41BE-A7CA-BEED08D2BF6E}" destId="{F4CDCF72-D4A7-4A31-B911-94DB78DBEC69}" srcOrd="17" destOrd="0" presId="urn:microsoft.com/office/officeart/2005/8/layout/list1"/>
    <dgm:cxn modelId="{DDB55743-2478-4F42-9A02-DD4DA2FAA905}" type="presParOf" srcId="{05D25D57-0FEC-41BE-A7CA-BEED08D2BF6E}" destId="{B2E38052-C386-4C18-ACE1-4705DBB925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ts val="600"/>
            </a:spcBef>
          </a:pPr>
          <a:r>
            <a:rPr lang="ru-RU" sz="1500" b="1" dirty="0">
              <a:solidFill>
                <a:schemeClr val="tx1"/>
              </a:solidFill>
            </a:rPr>
            <a:t>1.1. Соответствие информации о деятельности образовательной организации, размещенной на общедоступных информационных ресурсах, ее содержанию и порядку (форме), установленным нормативными правовыми актами, в том числе:</a:t>
          </a:r>
        </a:p>
        <a:p>
          <a:pPr algn="l" rtl="0">
            <a:spcBef>
              <a:spcPct val="0"/>
            </a:spcBef>
          </a:pPr>
          <a:r>
            <a:rPr lang="ru-RU" sz="1500" dirty="0"/>
            <a:t>–</a:t>
          </a:r>
          <a:r>
            <a:rPr lang="ru-RU" sz="1400" dirty="0">
              <a:solidFill>
                <a:schemeClr val="tx1"/>
              </a:solidFill>
            </a:rPr>
            <a:t> соответствие информации о деятельности образовательной организации, размещенной на информационных стендах в помещении образовательной организации; </a:t>
          </a:r>
        </a:p>
        <a:p>
          <a:pPr algn="l" rtl="0">
            <a:spcBef>
              <a:spcPct val="0"/>
            </a:spcBef>
          </a:pPr>
          <a:r>
            <a:rPr lang="ru-RU" sz="1400" dirty="0"/>
            <a:t>–</a:t>
          </a:r>
          <a:r>
            <a:rPr lang="ru-RU" sz="1400" dirty="0">
              <a:solidFill>
                <a:schemeClr val="tx1"/>
              </a:solidFill>
            </a:rPr>
            <a:t> соответствие информации о деятельности образовательной организации, размещенной на официальном сайте образовательной организации</a:t>
          </a: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</a:pPr>
          <a:endParaRPr lang="ru-RU" sz="1400" dirty="0">
            <a:solidFill>
              <a:schemeClr val="tx1"/>
            </a:solidFill>
          </a:endParaRP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marL="36000" rtl="0"/>
          <a:r>
            <a:rPr lang="ru-RU" sz="1500" b="1" dirty="0">
              <a:solidFill>
                <a:schemeClr val="tx1"/>
              </a:solidFill>
            </a:rPr>
            <a:t>1.2. Наличие на официальном сайте образовательной организации информации о дистанционных способах обратной связи и взаимодействия с получателями услуг и их функционирование</a:t>
          </a: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  <a:p>
          <a:pPr rtl="0"/>
          <a:endParaRPr lang="ru-RU" sz="14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560FE01-E61D-419A-86E6-3B48F2274978}">
      <dgm:prSet custT="1"/>
      <dgm:spPr/>
      <dgm:t>
        <a:bodyPr/>
        <a:lstStyle/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r>
            <a:rPr lang="ru-RU" sz="1500" b="1" dirty="0">
              <a:solidFill>
                <a:schemeClr val="tx1"/>
              </a:solidFill>
            </a:rPr>
            <a:t>1.3. Доля получателей услуг, удовлетворенных открытостью, полнотой и доступностью информации о деятельности образовательной организации, размещенной на информационных стендах в помещении образовательной организации, на официальном сайте образовательной организации в сети «Интернет»</a:t>
          </a:r>
        </a:p>
        <a:p>
          <a:pPr algn="l" rtl="0"/>
          <a:r>
            <a:rPr lang="ru-RU" sz="1500" dirty="0"/>
            <a:t>–</a:t>
          </a:r>
          <a:r>
            <a:rPr lang="ru-RU" sz="1500" dirty="0">
              <a:solidFill>
                <a:schemeClr val="tx1"/>
              </a:solidFill>
            </a:rPr>
            <a:t> удовлетворенность информацией, размещенной на информационных стендах;</a:t>
          </a:r>
        </a:p>
        <a:p>
          <a:pPr algn="l" rtl="0"/>
          <a:r>
            <a:rPr lang="ru-RU" sz="1500" dirty="0"/>
            <a:t>–</a:t>
          </a:r>
          <a:r>
            <a:rPr lang="ru-RU" sz="1500" dirty="0">
              <a:solidFill>
                <a:schemeClr val="tx1"/>
              </a:solidFill>
            </a:rPr>
            <a:t> удовлетворенность информацией, размещенной на официальном сайте образовательной организации в сети «Интернет»</a:t>
          </a:r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500" b="1" dirty="0">
            <a:solidFill>
              <a:schemeClr val="tx1"/>
            </a:solidFill>
          </a:endParaRPr>
        </a:p>
        <a:p>
          <a:pPr algn="ctr" rtl="0"/>
          <a:endParaRPr lang="ru-RU" sz="1400" b="1" dirty="0">
            <a:solidFill>
              <a:schemeClr val="tx1"/>
            </a:solidFill>
          </a:endParaRPr>
        </a:p>
        <a:p>
          <a:pPr algn="ctr" rtl="0"/>
          <a:endParaRPr lang="ru-RU" sz="1400" b="1" dirty="0">
            <a:solidFill>
              <a:schemeClr val="tx1"/>
            </a:solidFill>
          </a:endParaRPr>
        </a:p>
        <a:p>
          <a:pPr algn="ctr" rtl="0"/>
          <a:endParaRPr lang="ru-RU" sz="1400" b="1" dirty="0">
            <a:solidFill>
              <a:schemeClr val="tx1"/>
            </a:solidFill>
          </a:endParaRPr>
        </a:p>
        <a:p>
          <a:pPr algn="ctr" rtl="0"/>
          <a:endParaRPr lang="ru-RU" sz="1400" dirty="0">
            <a:solidFill>
              <a:schemeClr val="tx1"/>
            </a:solidFill>
          </a:endParaRPr>
        </a:p>
      </dgm:t>
    </dgm:pt>
    <dgm:pt modelId="{C249AE82-DF43-43AB-9650-13A6B5160DCB}" type="parTrans" cxnId="{B0854024-515B-486F-B629-25199D0E40E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7F5D109-C169-4295-898E-770FEF4567CC}" type="sibTrans" cxnId="{B0854024-515B-486F-B629-25199D0E40E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Y="61173" custLinFactNeighborX="4489" custLinFactNeighborY="52747"/>
      <dgm:spPr>
        <a:solidFill>
          <a:schemeClr val="accent2">
            <a:lumMod val="75000"/>
          </a:schemeClr>
        </a:solidFill>
      </dgm:spPr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3" custScaleX="93145" custLinFactNeighborX="3286" custLinFactNeighborY="-1538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3"/>
      <dgm:spPr/>
    </dgm:pt>
    <dgm:pt modelId="{12C466C6-7BF0-4221-9512-5381D07664B0}" type="pres">
      <dgm:prSet presAssocID="{91B85B1C-BDCA-429B-88B0-974F0C9DA199}" presName="imagNode" presStyleLbl="fgImgPlace1" presStyleIdx="0" presStyleCnt="3" custAng="0" custFlipVert="1" custFlipHor="1" custScaleX="31063" custScaleY="3415" custLinFactY="100000" custLinFactNeighborX="21326" custLinFactNeighborY="122136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3" custScaleX="68099" custLinFactNeighborX="2612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3"/>
      <dgm:spPr/>
    </dgm:pt>
    <dgm:pt modelId="{B95BA888-A802-416A-9302-4EACACBFEAFE}" type="pres">
      <dgm:prSet presAssocID="{8A39B6F4-AA10-4AC8-8947-1EC8343D43CE}" presName="imagNode" presStyleLbl="fgImgPlace1" presStyleIdx="1" presStyleCnt="3" custFlipVert="0" custScaleX="28672" custScaleY="2509" custLinFactY="100000" custLinFactNeighborX="-13331" custLinFactNeighborY="121683"/>
      <dgm:spPr/>
    </dgm:pt>
    <dgm:pt modelId="{04427EE9-C451-4C53-A4EF-F9BD555347FC}" type="pres">
      <dgm:prSet presAssocID="{50A30282-5CAA-4340-9916-69D5D3BCA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4304D8-EF0C-473E-85B4-42D712F7061A}" type="pres">
      <dgm:prSet presAssocID="{0560FE01-E61D-419A-86E6-3B48F2274978}" presName="compNode" presStyleCnt="0"/>
      <dgm:spPr/>
    </dgm:pt>
    <dgm:pt modelId="{D14AEF2E-0E21-4C8D-A27B-F95CCC2EF78E}" type="pres">
      <dgm:prSet presAssocID="{0560FE01-E61D-419A-86E6-3B48F2274978}" presName="bkgdShape" presStyleLbl="node1" presStyleIdx="2" presStyleCnt="3" custScaleX="101924" custLinFactNeighborX="1910"/>
      <dgm:spPr/>
      <dgm:t>
        <a:bodyPr/>
        <a:lstStyle/>
        <a:p>
          <a:endParaRPr lang="ru-RU"/>
        </a:p>
      </dgm:t>
    </dgm:pt>
    <dgm:pt modelId="{B2416D54-6A51-4761-A3EF-EACB4A756C7E}" type="pres">
      <dgm:prSet presAssocID="{0560FE01-E61D-419A-86E6-3B48F22749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CC2D-4AD0-467C-942D-171AE8291F8C}" type="pres">
      <dgm:prSet presAssocID="{0560FE01-E61D-419A-86E6-3B48F2274978}" presName="invisiNode" presStyleLbl="node1" presStyleIdx="2" presStyleCnt="3"/>
      <dgm:spPr/>
    </dgm:pt>
    <dgm:pt modelId="{6221CBE3-2FB6-4EA5-8F30-D3DCC07EC55E}" type="pres">
      <dgm:prSet presAssocID="{0560FE01-E61D-419A-86E6-3B48F2274978}" presName="imagNode" presStyleLbl="fgImgPlace1" presStyleIdx="2" presStyleCnt="3" custFlipVert="1" custScaleX="28671" custScaleY="2336" custLinFactY="100000" custLinFactNeighborX="-6042" custLinFactNeighborY="120132"/>
      <dgm:spPr/>
    </dgm:pt>
  </dgm:ptLst>
  <dgm:cxnLst>
    <dgm:cxn modelId="{CAAD37DE-77C3-40D3-8E0A-1A15F499C736}" type="presOf" srcId="{8A39B6F4-AA10-4AC8-8947-1EC8343D43CE}" destId="{9D93CFCF-0C53-42E2-9E2B-3ABC88BEE2EF}" srcOrd="1" destOrd="0" presId="urn:microsoft.com/office/officeart/2005/8/layout/hList7"/>
    <dgm:cxn modelId="{F7D5CA9E-AC29-4A58-8CA6-0B3180E44CE7}" type="presOf" srcId="{91B85B1C-BDCA-429B-88B0-974F0C9DA199}" destId="{9839EDC6-532D-4308-85A8-EA50195FBF6B}" srcOrd="1" destOrd="0" presId="urn:microsoft.com/office/officeart/2005/8/layout/hList7"/>
    <dgm:cxn modelId="{676CA986-9732-4BB6-A0B3-7EA774BCB9D1}" type="presOf" srcId="{0560FE01-E61D-419A-86E6-3B48F2274978}" destId="{B2416D54-6A51-4761-A3EF-EACB4A756C7E}" srcOrd="1" destOrd="0" presId="urn:microsoft.com/office/officeart/2005/8/layout/hList7"/>
    <dgm:cxn modelId="{CDEE68D7-9E9A-46F2-9638-96407141CF52}" type="presOf" srcId="{91B85B1C-BDCA-429B-88B0-974F0C9DA199}" destId="{7AD5EE42-5CB6-4DAF-AEAE-92088C9C5883}" srcOrd="0" destOrd="0" presId="urn:microsoft.com/office/officeart/2005/8/layout/hList7"/>
    <dgm:cxn modelId="{55F9FFA2-EAD2-4377-A46F-AC06F977A3A3}" type="presOf" srcId="{87459BAD-E67B-4C46-A572-E7B88B03063F}" destId="{16BC5287-4063-4A7D-BD83-64C86727D22A}" srcOrd="0" destOrd="0" presId="urn:microsoft.com/office/officeart/2005/8/layout/hList7"/>
    <dgm:cxn modelId="{B6A50D67-98C1-4849-A08A-68C403437E23}" type="presOf" srcId="{50A30282-5CAA-4340-9916-69D5D3BCAC66}" destId="{04427EE9-C451-4C53-A4EF-F9BD555347FC}" srcOrd="0" destOrd="0" presId="urn:microsoft.com/office/officeart/2005/8/layout/hList7"/>
    <dgm:cxn modelId="{CFA74CFA-E4B9-442A-93DC-752C9C1F53B4}" type="presOf" srcId="{8A39B6F4-AA10-4AC8-8947-1EC8343D43CE}" destId="{097CB35E-4D1D-456A-98A9-4A1A1B569A59}" srcOrd="0" destOrd="0" presId="urn:microsoft.com/office/officeart/2005/8/layout/hList7"/>
    <dgm:cxn modelId="{E8588092-5696-4E3B-9072-C9B4A013F4C3}" type="presOf" srcId="{67D7CBD6-7C00-4AC8-AAB5-E5B49519A1A1}" destId="{79AEB3DA-537A-45DE-8D9A-BA9ACAD9B127}" srcOrd="0" destOrd="0" presId="urn:microsoft.com/office/officeart/2005/8/layout/hList7"/>
    <dgm:cxn modelId="{B0854024-515B-486F-B629-25199D0E40E7}" srcId="{87459BAD-E67B-4C46-A572-E7B88B03063F}" destId="{0560FE01-E61D-419A-86E6-3B48F2274978}" srcOrd="2" destOrd="0" parTransId="{C249AE82-DF43-43AB-9650-13A6B5160DCB}" sibTransId="{07F5D109-C169-4295-898E-770FEF4567CC}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EDF62BA3-1B46-4605-A984-630255BB6065}" type="presOf" srcId="{0560FE01-E61D-419A-86E6-3B48F2274978}" destId="{D14AEF2E-0E21-4C8D-A27B-F95CCC2EF78E}" srcOrd="0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E56419E9-86F3-497A-8920-6B8784EC7F6D}" type="presParOf" srcId="{16BC5287-4063-4A7D-BD83-64C86727D22A}" destId="{5E9867D7-649E-4788-A66E-7BE7F45AAB80}" srcOrd="0" destOrd="0" presId="urn:microsoft.com/office/officeart/2005/8/layout/hList7"/>
    <dgm:cxn modelId="{68F438D2-68F7-4F8A-A8C6-3F592DEFE9FE}" type="presParOf" srcId="{16BC5287-4063-4A7D-BD83-64C86727D22A}" destId="{734CB4BF-A739-4906-A917-F5B0EE00868E}" srcOrd="1" destOrd="0" presId="urn:microsoft.com/office/officeart/2005/8/layout/hList7"/>
    <dgm:cxn modelId="{923E5804-2776-4A1E-8883-ADAB48AC30CE}" type="presParOf" srcId="{734CB4BF-A739-4906-A917-F5B0EE00868E}" destId="{5F063131-C9B7-4373-AD24-01D8CD7A4CD3}" srcOrd="0" destOrd="0" presId="urn:microsoft.com/office/officeart/2005/8/layout/hList7"/>
    <dgm:cxn modelId="{4782957C-D381-4246-8011-46A8D6440217}" type="presParOf" srcId="{5F063131-C9B7-4373-AD24-01D8CD7A4CD3}" destId="{7AD5EE42-5CB6-4DAF-AEAE-92088C9C5883}" srcOrd="0" destOrd="0" presId="urn:microsoft.com/office/officeart/2005/8/layout/hList7"/>
    <dgm:cxn modelId="{96DD72BD-F8C5-4E42-BFD1-A9F720E84F1A}" type="presParOf" srcId="{5F063131-C9B7-4373-AD24-01D8CD7A4CD3}" destId="{9839EDC6-532D-4308-85A8-EA50195FBF6B}" srcOrd="1" destOrd="0" presId="urn:microsoft.com/office/officeart/2005/8/layout/hList7"/>
    <dgm:cxn modelId="{C950E4B4-6150-4BDF-B4A5-9F0D33DDBF56}" type="presParOf" srcId="{5F063131-C9B7-4373-AD24-01D8CD7A4CD3}" destId="{19480E4F-8F34-44A8-8595-80435038BC01}" srcOrd="2" destOrd="0" presId="urn:microsoft.com/office/officeart/2005/8/layout/hList7"/>
    <dgm:cxn modelId="{7D6DF49D-6E07-4CDB-8DFA-EABFB3908B32}" type="presParOf" srcId="{5F063131-C9B7-4373-AD24-01D8CD7A4CD3}" destId="{12C466C6-7BF0-4221-9512-5381D07664B0}" srcOrd="3" destOrd="0" presId="urn:microsoft.com/office/officeart/2005/8/layout/hList7"/>
    <dgm:cxn modelId="{BC00ED1A-44BF-4572-96FF-38DAD59DE144}" type="presParOf" srcId="{734CB4BF-A739-4906-A917-F5B0EE00868E}" destId="{79AEB3DA-537A-45DE-8D9A-BA9ACAD9B127}" srcOrd="1" destOrd="0" presId="urn:microsoft.com/office/officeart/2005/8/layout/hList7"/>
    <dgm:cxn modelId="{C34F9122-F19D-4416-83FD-A3F281D591D4}" type="presParOf" srcId="{734CB4BF-A739-4906-A917-F5B0EE00868E}" destId="{7F2C630A-D4ED-4C6C-9F5B-E21CD4F5DBD3}" srcOrd="2" destOrd="0" presId="urn:microsoft.com/office/officeart/2005/8/layout/hList7"/>
    <dgm:cxn modelId="{64EDFE62-CB4C-49BB-A077-1F843C629F3B}" type="presParOf" srcId="{7F2C630A-D4ED-4C6C-9F5B-E21CD4F5DBD3}" destId="{097CB35E-4D1D-456A-98A9-4A1A1B569A59}" srcOrd="0" destOrd="0" presId="urn:microsoft.com/office/officeart/2005/8/layout/hList7"/>
    <dgm:cxn modelId="{BC23DF47-87F5-47C0-A8DE-2F9571B9CF69}" type="presParOf" srcId="{7F2C630A-D4ED-4C6C-9F5B-E21CD4F5DBD3}" destId="{9D93CFCF-0C53-42E2-9E2B-3ABC88BEE2EF}" srcOrd="1" destOrd="0" presId="urn:microsoft.com/office/officeart/2005/8/layout/hList7"/>
    <dgm:cxn modelId="{9C98F28B-81E0-4B09-ABE1-23DC6DB07A83}" type="presParOf" srcId="{7F2C630A-D4ED-4C6C-9F5B-E21CD4F5DBD3}" destId="{78D9C6D7-5049-4B9B-B40A-05372B22D666}" srcOrd="2" destOrd="0" presId="urn:microsoft.com/office/officeart/2005/8/layout/hList7"/>
    <dgm:cxn modelId="{FA04D882-FECB-4A68-B3FA-85B09168B533}" type="presParOf" srcId="{7F2C630A-D4ED-4C6C-9F5B-E21CD4F5DBD3}" destId="{B95BA888-A802-416A-9302-4EACACBFEAFE}" srcOrd="3" destOrd="0" presId="urn:microsoft.com/office/officeart/2005/8/layout/hList7"/>
    <dgm:cxn modelId="{68F5C22B-68F6-47E2-9AEF-EDB4615D48E2}" type="presParOf" srcId="{734CB4BF-A739-4906-A917-F5B0EE00868E}" destId="{04427EE9-C451-4C53-A4EF-F9BD555347FC}" srcOrd="3" destOrd="0" presId="urn:microsoft.com/office/officeart/2005/8/layout/hList7"/>
    <dgm:cxn modelId="{6512C6C7-CE91-4922-9DD4-C628008D91F7}" type="presParOf" srcId="{734CB4BF-A739-4906-A917-F5B0EE00868E}" destId="{334304D8-EF0C-473E-85B4-42D712F7061A}" srcOrd="4" destOrd="0" presId="urn:microsoft.com/office/officeart/2005/8/layout/hList7"/>
    <dgm:cxn modelId="{B783FAE5-E194-4AE9-BD25-038D4FE6A91E}" type="presParOf" srcId="{334304D8-EF0C-473E-85B4-42D712F7061A}" destId="{D14AEF2E-0E21-4C8D-A27B-F95CCC2EF78E}" srcOrd="0" destOrd="0" presId="urn:microsoft.com/office/officeart/2005/8/layout/hList7"/>
    <dgm:cxn modelId="{086776C1-ECCB-4ED3-8EE3-2024CDE5A4C7}" type="presParOf" srcId="{334304D8-EF0C-473E-85B4-42D712F7061A}" destId="{B2416D54-6A51-4761-A3EF-EACB4A756C7E}" srcOrd="1" destOrd="0" presId="urn:microsoft.com/office/officeart/2005/8/layout/hList7"/>
    <dgm:cxn modelId="{ED502BF0-54D8-42A7-A3CB-8C9D50EDBE72}" type="presParOf" srcId="{334304D8-EF0C-473E-85B4-42D712F7061A}" destId="{5080CC2D-4AD0-467C-942D-171AE8291F8C}" srcOrd="2" destOrd="0" presId="urn:microsoft.com/office/officeart/2005/8/layout/hList7"/>
    <dgm:cxn modelId="{218D59B7-F457-47FD-AC2F-FA5DF429A740}" type="presParOf" srcId="{334304D8-EF0C-473E-85B4-42D712F7061A}" destId="{6221CBE3-2FB6-4EA5-8F30-D3DCC07EC5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  <a:p>
          <a:pPr algn="ctr" rtl="0">
            <a:spcBef>
              <a:spcPts val="1200"/>
            </a:spcBef>
            <a:spcAft>
              <a:spcPts val="600"/>
            </a:spcAft>
          </a:pPr>
          <a:r>
            <a:rPr lang="ru-RU" sz="2000" b="1" dirty="0">
              <a:solidFill>
                <a:schemeClr val="tx1"/>
              </a:solidFill>
            </a:rPr>
            <a:t>2.1. Обеспечение в образовательной организации комфортных условий для предоставления услуг, в том числе:</a:t>
          </a:r>
        </a:p>
        <a:p>
          <a:pPr rtl="0"/>
          <a:r>
            <a:rPr lang="ru-RU" sz="2000" b="0" dirty="0">
              <a:solidFill>
                <a:schemeClr val="tx1"/>
              </a:solidFill>
            </a:rPr>
            <a:t>1) наличие комфортной зоны отдыха (ожидания), оборудованной соответствующей мебелью;	</a:t>
          </a:r>
        </a:p>
        <a:p>
          <a:r>
            <a:rPr lang="ru-RU" sz="2000" b="0" dirty="0">
              <a:solidFill>
                <a:schemeClr val="tx1"/>
              </a:solidFill>
            </a:rPr>
            <a:t>2) наличие и понятность навигации внутри организации;	</a:t>
          </a:r>
        </a:p>
        <a:p>
          <a:r>
            <a:rPr lang="ru-RU" sz="2000" b="0" dirty="0">
              <a:solidFill>
                <a:schemeClr val="tx1"/>
              </a:solidFill>
            </a:rPr>
            <a:t>3) наличие и доступность питьевой воды;</a:t>
          </a:r>
        </a:p>
        <a:p>
          <a:r>
            <a:rPr lang="ru-RU" sz="2000" b="0" dirty="0">
              <a:solidFill>
                <a:schemeClr val="tx1"/>
              </a:solidFill>
            </a:rPr>
            <a:t>4) наличие и доступность санитарно-гигиенических помещений;	</a:t>
          </a:r>
        </a:p>
        <a:p>
          <a:r>
            <a:rPr lang="ru-RU" sz="2000" b="0" dirty="0">
              <a:solidFill>
                <a:schemeClr val="tx1"/>
              </a:solidFill>
            </a:rPr>
            <a:t>5) санитарное состояние помещений	</a:t>
          </a: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marL="36000" rtl="0"/>
          <a:r>
            <a:rPr lang="ru-RU" sz="2000" b="1" dirty="0">
              <a:solidFill>
                <a:schemeClr val="tx1"/>
              </a:solidFill>
            </a:rPr>
            <a:t>2.2. Доля получателей услуг, удовлетворенных комфортностью условий предоставления услуг  образовательной организацией</a:t>
          </a:r>
        </a:p>
        <a:p>
          <a:pPr marL="36000" rtl="0"/>
          <a:endParaRPr lang="ru-RU" sz="2000" b="1" dirty="0">
            <a:solidFill>
              <a:schemeClr val="tx1"/>
            </a:solidFill>
          </a:endParaRPr>
        </a:p>
        <a:p>
          <a:pPr marL="36000" rtl="0"/>
          <a:endParaRPr lang="ru-RU" sz="2000" b="1" dirty="0">
            <a:solidFill>
              <a:schemeClr val="tx1"/>
            </a:solidFill>
          </a:endParaRPr>
        </a:p>
        <a:p>
          <a:pPr marL="36000" rtl="0"/>
          <a:endParaRPr lang="ru-RU" sz="2000" b="1" dirty="0">
            <a:solidFill>
              <a:schemeClr val="tx1"/>
            </a:solidFill>
          </a:endParaRPr>
        </a:p>
        <a:p>
          <a:pPr marL="36000" rtl="0"/>
          <a:endParaRPr lang="ru-RU" sz="20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X="74592" custScaleY="64913" custLinFactNeighborX="7004" custLinFactNeighborY="26901"/>
      <dgm:spPr>
        <a:solidFill>
          <a:schemeClr val="accent2">
            <a:lumMod val="75000"/>
          </a:schemeClr>
        </a:solidFill>
      </dgm:spPr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2" custScaleX="203081" custScaleY="93333" custLinFactNeighborX="-58244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2"/>
      <dgm:spPr/>
    </dgm:pt>
    <dgm:pt modelId="{12C466C6-7BF0-4221-9512-5381D07664B0}" type="pres">
      <dgm:prSet presAssocID="{91B85B1C-BDCA-429B-88B0-974F0C9DA199}" presName="imagNode" presStyleLbl="fgImgPlace1" presStyleIdx="0" presStyleCnt="2" custFlipVert="1" custFlipHor="1" custScaleX="31063" custScaleY="6988" custLinFactY="100000" custLinFactNeighborX="56225" custLinFactNeighborY="102743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2" custScaleX="139706" custScaleY="81333" custLinFactNeighborX="840" custLinFactNeighborY="2000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2"/>
      <dgm:spPr/>
    </dgm:pt>
    <dgm:pt modelId="{B95BA888-A802-416A-9302-4EACACBFEAFE}" type="pres">
      <dgm:prSet presAssocID="{8A39B6F4-AA10-4AC8-8947-1EC8343D43CE}" presName="imagNode" presStyleLbl="fgImgPlace1" presStyleIdx="1" presStyleCnt="2" custAng="0" custFlipVert="1" custScaleX="29229" custScaleY="2577" custLinFactY="95533" custLinFactNeighborX="-38790" custLinFactNeighborY="100000"/>
      <dgm:spPr/>
    </dgm:pt>
  </dgm:ptLst>
  <dgm:cxnLst>
    <dgm:cxn modelId="{E9B8BC56-1981-4CE3-8A98-0E5CA03BCC2D}" type="presOf" srcId="{91B85B1C-BDCA-429B-88B0-974F0C9DA199}" destId="{7AD5EE42-5CB6-4DAF-AEAE-92088C9C5883}" srcOrd="0" destOrd="0" presId="urn:microsoft.com/office/officeart/2005/8/layout/hList7"/>
    <dgm:cxn modelId="{C73AFC43-6853-456C-8C74-2394BEA02F4A}" type="presOf" srcId="{67D7CBD6-7C00-4AC8-AAB5-E5B49519A1A1}" destId="{79AEB3DA-537A-45DE-8D9A-BA9ACAD9B127}" srcOrd="0" destOrd="0" presId="urn:microsoft.com/office/officeart/2005/8/layout/hList7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CB1F15EC-3897-4F18-A0B0-6DCAB52A81EF}" type="presOf" srcId="{87459BAD-E67B-4C46-A572-E7B88B03063F}" destId="{16BC5287-4063-4A7D-BD83-64C86727D22A}" srcOrd="0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DD5726F2-9CBD-457F-8770-C6C5B0648236}" type="presOf" srcId="{8A39B6F4-AA10-4AC8-8947-1EC8343D43CE}" destId="{097CB35E-4D1D-456A-98A9-4A1A1B569A59}" srcOrd="0" destOrd="0" presId="urn:microsoft.com/office/officeart/2005/8/layout/hList7"/>
    <dgm:cxn modelId="{45BC0B4B-7A18-40CA-88E2-0901EDC63445}" type="presOf" srcId="{8A39B6F4-AA10-4AC8-8947-1EC8343D43CE}" destId="{9D93CFCF-0C53-42E2-9E2B-3ABC88BEE2EF}" srcOrd="1" destOrd="0" presId="urn:microsoft.com/office/officeart/2005/8/layout/hList7"/>
    <dgm:cxn modelId="{70312F66-D134-4958-BB49-B1217CB43ED9}" type="presOf" srcId="{91B85B1C-BDCA-429B-88B0-974F0C9DA199}" destId="{9839EDC6-532D-4308-85A8-EA50195FBF6B}" srcOrd="1" destOrd="0" presId="urn:microsoft.com/office/officeart/2005/8/layout/hList7"/>
    <dgm:cxn modelId="{2F7E86F7-D142-4F02-9BE9-666B4A09328B}" type="presParOf" srcId="{16BC5287-4063-4A7D-BD83-64C86727D22A}" destId="{5E9867D7-649E-4788-A66E-7BE7F45AAB80}" srcOrd="0" destOrd="0" presId="urn:microsoft.com/office/officeart/2005/8/layout/hList7"/>
    <dgm:cxn modelId="{16A41950-1A3A-4895-AD25-FFC5F58F5E98}" type="presParOf" srcId="{16BC5287-4063-4A7D-BD83-64C86727D22A}" destId="{734CB4BF-A739-4906-A917-F5B0EE00868E}" srcOrd="1" destOrd="0" presId="urn:microsoft.com/office/officeart/2005/8/layout/hList7"/>
    <dgm:cxn modelId="{538B0453-D09F-427F-A4C1-85FB014B72D7}" type="presParOf" srcId="{734CB4BF-A739-4906-A917-F5B0EE00868E}" destId="{5F063131-C9B7-4373-AD24-01D8CD7A4CD3}" srcOrd="0" destOrd="0" presId="urn:microsoft.com/office/officeart/2005/8/layout/hList7"/>
    <dgm:cxn modelId="{38D40CDB-DD4C-4BD8-A9F1-635466D6CDDA}" type="presParOf" srcId="{5F063131-C9B7-4373-AD24-01D8CD7A4CD3}" destId="{7AD5EE42-5CB6-4DAF-AEAE-92088C9C5883}" srcOrd="0" destOrd="0" presId="urn:microsoft.com/office/officeart/2005/8/layout/hList7"/>
    <dgm:cxn modelId="{A10939B8-4C81-45A2-851C-FC9C2A701D18}" type="presParOf" srcId="{5F063131-C9B7-4373-AD24-01D8CD7A4CD3}" destId="{9839EDC6-532D-4308-85A8-EA50195FBF6B}" srcOrd="1" destOrd="0" presId="urn:microsoft.com/office/officeart/2005/8/layout/hList7"/>
    <dgm:cxn modelId="{EB220778-9A22-4B0E-8E13-11B310750697}" type="presParOf" srcId="{5F063131-C9B7-4373-AD24-01D8CD7A4CD3}" destId="{19480E4F-8F34-44A8-8595-80435038BC01}" srcOrd="2" destOrd="0" presId="urn:microsoft.com/office/officeart/2005/8/layout/hList7"/>
    <dgm:cxn modelId="{6EC7C517-EE95-4974-B247-7FBCA820C50B}" type="presParOf" srcId="{5F063131-C9B7-4373-AD24-01D8CD7A4CD3}" destId="{12C466C6-7BF0-4221-9512-5381D07664B0}" srcOrd="3" destOrd="0" presId="urn:microsoft.com/office/officeart/2005/8/layout/hList7"/>
    <dgm:cxn modelId="{00C68196-6531-435F-ACE4-C81FE9CDB68C}" type="presParOf" srcId="{734CB4BF-A739-4906-A917-F5B0EE00868E}" destId="{79AEB3DA-537A-45DE-8D9A-BA9ACAD9B127}" srcOrd="1" destOrd="0" presId="urn:microsoft.com/office/officeart/2005/8/layout/hList7"/>
    <dgm:cxn modelId="{32E6C442-8044-4F4A-B51D-559B84632BD0}" type="presParOf" srcId="{734CB4BF-A739-4906-A917-F5B0EE00868E}" destId="{7F2C630A-D4ED-4C6C-9F5B-E21CD4F5DBD3}" srcOrd="2" destOrd="0" presId="urn:microsoft.com/office/officeart/2005/8/layout/hList7"/>
    <dgm:cxn modelId="{B97CFEC3-BFBE-48F0-A105-1212259082D9}" type="presParOf" srcId="{7F2C630A-D4ED-4C6C-9F5B-E21CD4F5DBD3}" destId="{097CB35E-4D1D-456A-98A9-4A1A1B569A59}" srcOrd="0" destOrd="0" presId="urn:microsoft.com/office/officeart/2005/8/layout/hList7"/>
    <dgm:cxn modelId="{EE1E38A7-EB38-4E13-A244-E7D94727C887}" type="presParOf" srcId="{7F2C630A-D4ED-4C6C-9F5B-E21CD4F5DBD3}" destId="{9D93CFCF-0C53-42E2-9E2B-3ABC88BEE2EF}" srcOrd="1" destOrd="0" presId="urn:microsoft.com/office/officeart/2005/8/layout/hList7"/>
    <dgm:cxn modelId="{48EA9E64-9824-4C24-A242-BCF54C04B71A}" type="presParOf" srcId="{7F2C630A-D4ED-4C6C-9F5B-E21CD4F5DBD3}" destId="{78D9C6D7-5049-4B9B-B40A-05372B22D666}" srcOrd="2" destOrd="0" presId="urn:microsoft.com/office/officeart/2005/8/layout/hList7"/>
    <dgm:cxn modelId="{7580DD1D-7F1F-4240-B3DD-DB5AD66C5C68}" type="presParOf" srcId="{7F2C630A-D4ED-4C6C-9F5B-E21CD4F5DBD3}" destId="{B95BA888-A802-416A-9302-4EACACBFEA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algn="ctr" rtl="0">
            <a:spcBef>
              <a:spcPts val="600"/>
            </a:spcBef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</a:rPr>
            <a:t>3.1. Оборудование помещений образовательной организации и прилегающей к ней территории с учетом </a:t>
          </a:r>
          <a:r>
            <a:rPr lang="ru-RU" sz="1400" b="1" dirty="0">
              <a:solidFill>
                <a:schemeClr val="tx1"/>
              </a:solidFill>
            </a:rPr>
            <a:t>доступности для инвалидов</a:t>
          </a:r>
        </a:p>
        <a:p>
          <a:pPr algn="l" rtl="0">
            <a:spcBef>
              <a:spcPts val="600"/>
            </a:spcBef>
            <a:spcAft>
              <a:spcPct val="35000"/>
            </a:spcAft>
          </a:pPr>
          <a:r>
            <a:rPr lang="ru-RU" sz="1400" b="0" dirty="0">
              <a:solidFill>
                <a:schemeClr val="tx1"/>
              </a:solidFill>
            </a:rPr>
            <a:t>Наличие:</a:t>
          </a:r>
          <a:endParaRPr lang="ru-RU" sz="1200" b="0" dirty="0">
            <a:solidFill>
              <a:schemeClr val="tx1"/>
            </a:solidFill>
          </a:endParaRPr>
        </a:p>
        <a:p>
          <a:pPr algn="l" rtl="0">
            <a:spcBef>
              <a:spcPts val="600"/>
            </a:spcBef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1) оборудованных входных групп пандусами (подъемными платформами);</a:t>
          </a:r>
        </a:p>
        <a:p>
          <a:pPr algn="l">
            <a:spcBef>
              <a:spcPts val="600"/>
            </a:spcBef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2) выделенных стоянок для автотранспортных средств инвалидов; </a:t>
          </a:r>
        </a:p>
        <a:p>
          <a:pPr algn="l">
            <a:spcBef>
              <a:spcPts val="600"/>
            </a:spcBef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3) адаптированных лифтов, поручней, расширенных дверных проемов; </a:t>
          </a:r>
        </a:p>
        <a:p>
          <a:pPr algn="l">
            <a:spcBef>
              <a:spcPts val="600"/>
            </a:spcBef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4) сменных кресел-колясок; </a:t>
          </a:r>
        </a:p>
        <a:p>
          <a:pPr algn="l">
            <a:spcBef>
              <a:spcPts val="600"/>
            </a:spcBef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5) специально оборудованных санитарно-гигиенических помещений в ОО.  </a:t>
          </a: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</a:rPr>
            <a:t> 	 	</a:t>
          </a: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marL="36000" algn="ctr" rtl="0">
            <a:spcAft>
              <a:spcPts val="300"/>
            </a:spcAft>
          </a:pPr>
          <a:r>
            <a:rPr lang="ru-RU" sz="1800" b="1" dirty="0">
              <a:solidFill>
                <a:schemeClr val="tx1"/>
              </a:solidFill>
            </a:rPr>
            <a:t>3.2. Обеспечение в образовательной организации условий доступности, позволяющих инвалидам получать услуги наравне с другими</a:t>
          </a:r>
        </a:p>
        <a:p>
          <a:pPr marL="36000" algn="l" rtl="0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1) дублирование для инвалидов по слуху и зрению звуковой и зрительной информации; </a:t>
          </a:r>
        </a:p>
        <a:p>
          <a:pPr marL="36000" algn="l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2) дублирование надписей, знаков и иной текстовой и графической информации знаками, выполненными рельефно-точечным шрифтом Брайля; </a:t>
          </a:r>
        </a:p>
        <a:p>
          <a:pPr marL="36000" algn="l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3) возможность предоставления инвалидам по слуху (слуху и зрению) услуг сурдопереводчика  (тифлосурдопереводчика); </a:t>
          </a:r>
        </a:p>
        <a:p>
          <a:pPr marL="36000" algn="l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4) наличие альтернативной версии официального сайта ОО в сети «Интернет» для инвалидов по зрению; </a:t>
          </a:r>
        </a:p>
        <a:p>
          <a:pPr marL="36000" algn="l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5) помощь, оказываемая работниками ОО, прошедшими необходимое обучение по сопровождению инвалидов в помещениях образовательной организации и на прилегающей территории;</a:t>
          </a:r>
        </a:p>
        <a:p>
          <a:pPr marL="36000" algn="l">
            <a:spcAft>
              <a:spcPts val="300"/>
            </a:spcAft>
          </a:pPr>
          <a:r>
            <a:rPr lang="ru-RU" sz="1400" dirty="0">
              <a:solidFill>
                <a:schemeClr val="tx1"/>
              </a:solidFill>
            </a:rPr>
            <a:t>6) наличие возможности предоставления услуги в дистанционном режиме или на дому.</a:t>
          </a: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60FE01-E61D-419A-86E6-3B48F2274978}">
      <dgm:prSet custT="1"/>
      <dgm:spPr/>
      <dgm:t>
        <a:bodyPr/>
        <a:lstStyle/>
        <a:p>
          <a:pPr algn="ctr" rtl="0"/>
          <a:r>
            <a:rPr lang="ru-RU" sz="1800" b="1" dirty="0">
              <a:solidFill>
                <a:schemeClr val="tx1"/>
              </a:solidFill>
            </a:rPr>
            <a:t>3.3. Доля </a:t>
          </a:r>
          <a:r>
            <a:rPr lang="ru-RU" sz="1800" b="1" dirty="0" err="1">
              <a:solidFill>
                <a:schemeClr val="tx1"/>
              </a:solidFill>
            </a:rPr>
            <a:t>получате</a:t>
          </a:r>
          <a:r>
            <a:rPr lang="ru-RU" sz="1800" b="1" dirty="0">
              <a:solidFill>
                <a:schemeClr val="tx1"/>
              </a:solidFill>
            </a:rPr>
            <a:t>-лей услуг, </a:t>
          </a:r>
          <a:r>
            <a:rPr lang="ru-RU" sz="1800" b="1" dirty="0" err="1">
              <a:solidFill>
                <a:schemeClr val="tx1"/>
              </a:solidFill>
            </a:rPr>
            <a:t>удовлетво-ренных</a:t>
          </a:r>
          <a:r>
            <a:rPr lang="ru-RU" sz="1800" b="1" dirty="0">
              <a:solidFill>
                <a:schemeClr val="tx1"/>
              </a:solidFill>
            </a:rPr>
            <a:t> доступ-</a:t>
          </a:r>
          <a:r>
            <a:rPr lang="ru-RU" sz="1800" b="1" dirty="0" err="1">
              <a:solidFill>
                <a:schemeClr val="tx1"/>
              </a:solidFill>
            </a:rPr>
            <a:t>ностью</a:t>
          </a:r>
          <a:r>
            <a:rPr lang="ru-RU" sz="1800" b="1" dirty="0">
              <a:solidFill>
                <a:schemeClr val="tx1"/>
              </a:solidFill>
            </a:rPr>
            <a:t> услуг для инвалидов (в % от общего числа опрошен-</a:t>
          </a:r>
          <a:r>
            <a:rPr lang="ru-RU" sz="1800" b="1" dirty="0" err="1">
              <a:solidFill>
                <a:schemeClr val="tx1"/>
              </a:solidFill>
            </a:rPr>
            <a:t>ных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получате</a:t>
          </a:r>
          <a:r>
            <a:rPr lang="ru-RU" sz="1800" b="1" dirty="0">
              <a:solidFill>
                <a:schemeClr val="tx1"/>
              </a:solidFill>
            </a:rPr>
            <a:t>-лей услуг – инвалидов)</a:t>
          </a: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</dgm:t>
    </dgm:pt>
    <dgm:pt modelId="{C249AE82-DF43-43AB-9650-13A6B5160DCB}" type="par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7F5D109-C169-4295-898E-770FEF4567CC}" type="sib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X="71512" custScaleY="50415" custLinFactNeighborX="5903" custLinFactNeighborY="60274"/>
      <dgm:spPr>
        <a:solidFill>
          <a:schemeClr val="accent2">
            <a:lumMod val="75000"/>
          </a:schemeClr>
        </a:solidFill>
      </dgm:spPr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3" custScaleX="217976" custLinFactNeighborX="-16503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3"/>
      <dgm:spPr/>
    </dgm:pt>
    <dgm:pt modelId="{12C466C6-7BF0-4221-9512-5381D07664B0}" type="pres">
      <dgm:prSet presAssocID="{91B85B1C-BDCA-429B-88B0-974F0C9DA199}" presName="imagNode" presStyleLbl="fgImgPlace1" presStyleIdx="0" presStyleCnt="3" custFlipVert="1" custFlipHor="1" custScaleX="31063" custScaleY="6988" custLinFactY="100000" custLinFactNeighborX="72999" custLinFactNeighborY="121772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3" custScaleX="364970" custLinFactNeighborX="-4365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3"/>
      <dgm:spPr/>
    </dgm:pt>
    <dgm:pt modelId="{B95BA888-A802-416A-9302-4EACACBFEAFE}" type="pres">
      <dgm:prSet presAssocID="{8A39B6F4-AA10-4AC8-8947-1EC8343D43CE}" presName="imagNode" presStyleLbl="fgImgPlace1" presStyleIdx="1" presStyleCnt="3" custFlipVert="1" custScaleX="28672" custScaleY="2612" custLinFactY="100000" custLinFactNeighborX="-9712" custLinFactNeighborY="121247"/>
      <dgm:spPr/>
    </dgm:pt>
    <dgm:pt modelId="{04427EE9-C451-4C53-A4EF-F9BD555347FC}" type="pres">
      <dgm:prSet presAssocID="{50A30282-5CAA-4340-9916-69D5D3BCA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4304D8-EF0C-473E-85B4-42D712F7061A}" type="pres">
      <dgm:prSet presAssocID="{0560FE01-E61D-419A-86E6-3B48F2274978}" presName="compNode" presStyleCnt="0"/>
      <dgm:spPr/>
    </dgm:pt>
    <dgm:pt modelId="{D14AEF2E-0E21-4C8D-A27B-F95CCC2EF78E}" type="pres">
      <dgm:prSet presAssocID="{0560FE01-E61D-419A-86E6-3B48F2274978}" presName="bkgdShape" presStyleLbl="node1" presStyleIdx="2" presStyleCnt="3" custScaleX="121738" custLinFactNeighborX="-8063"/>
      <dgm:spPr/>
      <dgm:t>
        <a:bodyPr/>
        <a:lstStyle/>
        <a:p>
          <a:endParaRPr lang="ru-RU"/>
        </a:p>
      </dgm:t>
    </dgm:pt>
    <dgm:pt modelId="{B2416D54-6A51-4761-A3EF-EACB4A756C7E}" type="pres">
      <dgm:prSet presAssocID="{0560FE01-E61D-419A-86E6-3B48F22749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CC2D-4AD0-467C-942D-171AE8291F8C}" type="pres">
      <dgm:prSet presAssocID="{0560FE01-E61D-419A-86E6-3B48F2274978}" presName="invisiNode" presStyleLbl="node1" presStyleIdx="2" presStyleCnt="3"/>
      <dgm:spPr/>
    </dgm:pt>
    <dgm:pt modelId="{6221CBE3-2FB6-4EA5-8F30-D3DCC07EC55E}" type="pres">
      <dgm:prSet presAssocID="{0560FE01-E61D-419A-86E6-3B48F2274978}" presName="imagNode" presStyleLbl="fgImgPlace1" presStyleIdx="2" presStyleCnt="3" custScaleX="28671" custScaleY="2612" custLinFactY="100000" custLinFactNeighborX="-37672" custLinFactNeighborY="121247"/>
      <dgm:spPr/>
    </dgm:pt>
  </dgm:ptLst>
  <dgm:cxnLst>
    <dgm:cxn modelId="{33EEC1BA-3D6B-4F92-8709-B7279EFCDEBC}" type="presOf" srcId="{50A30282-5CAA-4340-9916-69D5D3BCAC66}" destId="{04427EE9-C451-4C53-A4EF-F9BD555347FC}" srcOrd="0" destOrd="0" presId="urn:microsoft.com/office/officeart/2005/8/layout/hList7"/>
    <dgm:cxn modelId="{3D725BDA-CD25-40CF-98BE-D44AB45259A0}" type="presOf" srcId="{87459BAD-E67B-4C46-A572-E7B88B03063F}" destId="{16BC5287-4063-4A7D-BD83-64C86727D22A}" srcOrd="0" destOrd="0" presId="urn:microsoft.com/office/officeart/2005/8/layout/hList7"/>
    <dgm:cxn modelId="{21918120-1ACF-4D8E-B2D9-8613FBE7F23F}" type="presOf" srcId="{8A39B6F4-AA10-4AC8-8947-1EC8343D43CE}" destId="{097CB35E-4D1D-456A-98A9-4A1A1B569A59}" srcOrd="0" destOrd="0" presId="urn:microsoft.com/office/officeart/2005/8/layout/hList7"/>
    <dgm:cxn modelId="{CA43B67E-471B-46C5-AB54-1E97667BA181}" type="presOf" srcId="{91B85B1C-BDCA-429B-88B0-974F0C9DA199}" destId="{9839EDC6-532D-4308-85A8-EA50195FBF6B}" srcOrd="1" destOrd="0" presId="urn:microsoft.com/office/officeart/2005/8/layout/hList7"/>
    <dgm:cxn modelId="{21BF77E2-3AD6-495C-8E28-D6344CDD781B}" type="presOf" srcId="{0560FE01-E61D-419A-86E6-3B48F2274978}" destId="{D14AEF2E-0E21-4C8D-A27B-F95CCC2EF78E}" srcOrd="0" destOrd="0" presId="urn:microsoft.com/office/officeart/2005/8/layout/hList7"/>
    <dgm:cxn modelId="{01EF6582-6DAF-4F4F-88AA-E1EE135D0B2D}" type="presOf" srcId="{67D7CBD6-7C00-4AC8-AAB5-E5B49519A1A1}" destId="{79AEB3DA-537A-45DE-8D9A-BA9ACAD9B127}" srcOrd="0" destOrd="0" presId="urn:microsoft.com/office/officeart/2005/8/layout/hList7"/>
    <dgm:cxn modelId="{B0854024-515B-486F-B629-25199D0E40E7}" srcId="{87459BAD-E67B-4C46-A572-E7B88B03063F}" destId="{0560FE01-E61D-419A-86E6-3B48F2274978}" srcOrd="2" destOrd="0" parTransId="{C249AE82-DF43-43AB-9650-13A6B5160DCB}" sibTransId="{07F5D109-C169-4295-898E-770FEF4567CC}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2E936F9E-8298-4229-88BD-06CC11212588}" type="presOf" srcId="{0560FE01-E61D-419A-86E6-3B48F2274978}" destId="{B2416D54-6A51-4761-A3EF-EACB4A756C7E}" srcOrd="1" destOrd="0" presId="urn:microsoft.com/office/officeart/2005/8/layout/hList7"/>
    <dgm:cxn modelId="{2A0AB1F8-00A8-474A-84DD-EC564C6DADA7}" type="presOf" srcId="{8A39B6F4-AA10-4AC8-8947-1EC8343D43CE}" destId="{9D93CFCF-0C53-42E2-9E2B-3ABC88BEE2EF}" srcOrd="1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4099645B-1161-4868-8FCB-DD00D3843033}" type="presOf" srcId="{91B85B1C-BDCA-429B-88B0-974F0C9DA199}" destId="{7AD5EE42-5CB6-4DAF-AEAE-92088C9C5883}" srcOrd="0" destOrd="0" presId="urn:microsoft.com/office/officeart/2005/8/layout/hList7"/>
    <dgm:cxn modelId="{9B9C7673-68F7-4E96-8B01-53D1F217E039}" type="presParOf" srcId="{16BC5287-4063-4A7D-BD83-64C86727D22A}" destId="{5E9867D7-649E-4788-A66E-7BE7F45AAB80}" srcOrd="0" destOrd="0" presId="urn:microsoft.com/office/officeart/2005/8/layout/hList7"/>
    <dgm:cxn modelId="{82D5C1DA-2081-493B-9C24-1716CABA3DA8}" type="presParOf" srcId="{16BC5287-4063-4A7D-BD83-64C86727D22A}" destId="{734CB4BF-A739-4906-A917-F5B0EE00868E}" srcOrd="1" destOrd="0" presId="urn:microsoft.com/office/officeart/2005/8/layout/hList7"/>
    <dgm:cxn modelId="{672DF41A-4CBC-4B41-8236-DB48A2A99E91}" type="presParOf" srcId="{734CB4BF-A739-4906-A917-F5B0EE00868E}" destId="{5F063131-C9B7-4373-AD24-01D8CD7A4CD3}" srcOrd="0" destOrd="0" presId="urn:microsoft.com/office/officeart/2005/8/layout/hList7"/>
    <dgm:cxn modelId="{000D3038-A014-47C3-87A2-87AB6DE49A10}" type="presParOf" srcId="{5F063131-C9B7-4373-AD24-01D8CD7A4CD3}" destId="{7AD5EE42-5CB6-4DAF-AEAE-92088C9C5883}" srcOrd="0" destOrd="0" presId="urn:microsoft.com/office/officeart/2005/8/layout/hList7"/>
    <dgm:cxn modelId="{57475862-6235-40F4-98D2-9F856C66F3AE}" type="presParOf" srcId="{5F063131-C9B7-4373-AD24-01D8CD7A4CD3}" destId="{9839EDC6-532D-4308-85A8-EA50195FBF6B}" srcOrd="1" destOrd="0" presId="urn:microsoft.com/office/officeart/2005/8/layout/hList7"/>
    <dgm:cxn modelId="{9B46DD8F-0FF8-4320-9F1F-C1F06FD961E0}" type="presParOf" srcId="{5F063131-C9B7-4373-AD24-01D8CD7A4CD3}" destId="{19480E4F-8F34-44A8-8595-80435038BC01}" srcOrd="2" destOrd="0" presId="urn:microsoft.com/office/officeart/2005/8/layout/hList7"/>
    <dgm:cxn modelId="{B741F64E-B424-4ED7-9E82-6867E44632BD}" type="presParOf" srcId="{5F063131-C9B7-4373-AD24-01D8CD7A4CD3}" destId="{12C466C6-7BF0-4221-9512-5381D07664B0}" srcOrd="3" destOrd="0" presId="urn:microsoft.com/office/officeart/2005/8/layout/hList7"/>
    <dgm:cxn modelId="{1EDA3630-83FD-4189-9899-D496FAC90566}" type="presParOf" srcId="{734CB4BF-A739-4906-A917-F5B0EE00868E}" destId="{79AEB3DA-537A-45DE-8D9A-BA9ACAD9B127}" srcOrd="1" destOrd="0" presId="urn:microsoft.com/office/officeart/2005/8/layout/hList7"/>
    <dgm:cxn modelId="{85CB64B9-6DDC-423D-9790-7D29EF44FBB5}" type="presParOf" srcId="{734CB4BF-A739-4906-A917-F5B0EE00868E}" destId="{7F2C630A-D4ED-4C6C-9F5B-E21CD4F5DBD3}" srcOrd="2" destOrd="0" presId="urn:microsoft.com/office/officeart/2005/8/layout/hList7"/>
    <dgm:cxn modelId="{13C1E007-1572-4EB5-A959-28F41D90079B}" type="presParOf" srcId="{7F2C630A-D4ED-4C6C-9F5B-E21CD4F5DBD3}" destId="{097CB35E-4D1D-456A-98A9-4A1A1B569A59}" srcOrd="0" destOrd="0" presId="urn:microsoft.com/office/officeart/2005/8/layout/hList7"/>
    <dgm:cxn modelId="{1E10158D-BA42-4420-9021-537664ECA308}" type="presParOf" srcId="{7F2C630A-D4ED-4C6C-9F5B-E21CD4F5DBD3}" destId="{9D93CFCF-0C53-42E2-9E2B-3ABC88BEE2EF}" srcOrd="1" destOrd="0" presId="urn:microsoft.com/office/officeart/2005/8/layout/hList7"/>
    <dgm:cxn modelId="{282E07DD-FFCE-462F-A40A-4CC20964021B}" type="presParOf" srcId="{7F2C630A-D4ED-4C6C-9F5B-E21CD4F5DBD3}" destId="{78D9C6D7-5049-4B9B-B40A-05372B22D666}" srcOrd="2" destOrd="0" presId="urn:microsoft.com/office/officeart/2005/8/layout/hList7"/>
    <dgm:cxn modelId="{77E48556-89A2-4E60-90F3-40DBA559499D}" type="presParOf" srcId="{7F2C630A-D4ED-4C6C-9F5B-E21CD4F5DBD3}" destId="{B95BA888-A802-416A-9302-4EACACBFEAFE}" srcOrd="3" destOrd="0" presId="urn:microsoft.com/office/officeart/2005/8/layout/hList7"/>
    <dgm:cxn modelId="{93A8A330-89A1-4AD6-AE18-18866A528288}" type="presParOf" srcId="{734CB4BF-A739-4906-A917-F5B0EE00868E}" destId="{04427EE9-C451-4C53-A4EF-F9BD555347FC}" srcOrd="3" destOrd="0" presId="urn:microsoft.com/office/officeart/2005/8/layout/hList7"/>
    <dgm:cxn modelId="{52E8AB22-4761-4B64-B353-14BD0C50FA47}" type="presParOf" srcId="{734CB4BF-A739-4906-A917-F5B0EE00868E}" destId="{334304D8-EF0C-473E-85B4-42D712F7061A}" srcOrd="4" destOrd="0" presId="urn:microsoft.com/office/officeart/2005/8/layout/hList7"/>
    <dgm:cxn modelId="{985F3886-0D49-4FC8-BD30-ACCF9445E316}" type="presParOf" srcId="{334304D8-EF0C-473E-85B4-42D712F7061A}" destId="{D14AEF2E-0E21-4C8D-A27B-F95CCC2EF78E}" srcOrd="0" destOrd="0" presId="urn:microsoft.com/office/officeart/2005/8/layout/hList7"/>
    <dgm:cxn modelId="{196EA1A8-487D-4F1A-A158-3AB3D277D457}" type="presParOf" srcId="{334304D8-EF0C-473E-85B4-42D712F7061A}" destId="{B2416D54-6A51-4761-A3EF-EACB4A756C7E}" srcOrd="1" destOrd="0" presId="urn:microsoft.com/office/officeart/2005/8/layout/hList7"/>
    <dgm:cxn modelId="{A0FC513B-2ED0-4B77-BCA8-73FCB2FC13EA}" type="presParOf" srcId="{334304D8-EF0C-473E-85B4-42D712F7061A}" destId="{5080CC2D-4AD0-467C-942D-171AE8291F8C}" srcOrd="2" destOrd="0" presId="urn:microsoft.com/office/officeart/2005/8/layout/hList7"/>
    <dgm:cxn modelId="{89A7F8A3-B95F-4E90-B31A-FAFF4A4BFB00}" type="presParOf" srcId="{334304D8-EF0C-473E-85B4-42D712F7061A}" destId="{6221CBE3-2FB6-4EA5-8F30-D3DCC07EC5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algn="ctr" rtl="0">
            <a:spcBef>
              <a:spcPts val="600"/>
            </a:spcBef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</a:rPr>
            <a:t>4.1. Доля получателей услуг, удовлетворенных доброжелательностью, вежливостью работников образовательной организации, обеспечивающих первичный контакт и информирование получателя услуги при непосредственном обращении в организацию (в % от общего числа опрошенных получателей услуг).</a:t>
          </a: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r>
            <a:rPr lang="ru-RU" sz="1800" b="1" dirty="0">
              <a:solidFill>
                <a:schemeClr val="tx1"/>
              </a:solidFill>
            </a:rPr>
            <a:t>4.2.  Доля получателей услуг, удовлетворенных </a:t>
          </a:r>
          <a:r>
            <a:rPr lang="ru-RU" sz="1700" b="1" dirty="0">
              <a:solidFill>
                <a:schemeClr val="tx1"/>
              </a:solidFill>
            </a:rPr>
            <a:t>доброжелательностью, </a:t>
          </a:r>
          <a:r>
            <a:rPr lang="ru-RU" sz="1800" b="1" dirty="0">
              <a:solidFill>
                <a:schemeClr val="tx1"/>
              </a:solidFill>
            </a:rPr>
            <a:t>вежливостью работников образовательной организации, обеспечивающих непосредственное оказание услуги при обращении в организацию (в % от общего числа опрошенных получателей услуг).</a:t>
          </a: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60FE01-E61D-419A-86E6-3B48F2274978}">
      <dgm:prSet custT="1"/>
      <dgm:spPr/>
      <dgm:t>
        <a:bodyPr/>
        <a:lstStyle/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r>
            <a:rPr lang="ru-RU" sz="1800" b="1" dirty="0">
              <a:solidFill>
                <a:schemeClr val="tx1"/>
              </a:solidFill>
            </a:rPr>
            <a:t>4.3. Доля получателей услуг, удовлетворенных доброжелательно-</a:t>
          </a:r>
          <a:r>
            <a:rPr lang="ru-RU" sz="1800" b="1" dirty="0" err="1">
              <a:solidFill>
                <a:schemeClr val="tx1"/>
              </a:solidFill>
            </a:rPr>
            <a:t>стью</a:t>
          </a:r>
          <a:r>
            <a:rPr lang="ru-RU" sz="1800" b="1" dirty="0">
              <a:solidFill>
                <a:schemeClr val="tx1"/>
              </a:solidFill>
            </a:rPr>
            <a:t>, вежливостью работников образовательной организации при использовании дистанционных форм взаимодействия (в % от общего числа опрошенных получателей услуг).</a:t>
          </a: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</dgm:t>
    </dgm:pt>
    <dgm:pt modelId="{C249AE82-DF43-43AB-9650-13A6B5160DCB}" type="par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7F5D109-C169-4295-898E-770FEF4567CC}" type="sib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X="80756" custScaleY="82647" custLinFactNeighborX="6112" custLinFactNeighborY="29419"/>
      <dgm:spPr>
        <a:solidFill>
          <a:schemeClr val="accent2">
            <a:lumMod val="75000"/>
          </a:schemeClr>
        </a:solidFill>
      </dgm:spPr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3" custScaleX="423140" custLinFactNeighborX="-16503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3"/>
      <dgm:spPr/>
    </dgm:pt>
    <dgm:pt modelId="{12C466C6-7BF0-4221-9512-5381D07664B0}" type="pres">
      <dgm:prSet presAssocID="{91B85B1C-BDCA-429B-88B0-974F0C9DA199}" presName="imagNode" presStyleLbl="fgImgPlace1" presStyleIdx="0" presStyleCnt="3" custFlipVert="1" custFlipHor="1" custScaleX="31063" custScaleY="6988" custLinFactY="100000" custLinFactNeighborX="65298" custLinFactNeighborY="102867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3" custScaleX="368910" custLinFactNeighborX="-4365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3"/>
      <dgm:spPr/>
    </dgm:pt>
    <dgm:pt modelId="{B95BA888-A802-416A-9302-4EACACBFEAFE}" type="pres">
      <dgm:prSet presAssocID="{8A39B6F4-AA10-4AC8-8947-1EC8343D43CE}" presName="imagNode" presStyleLbl="fgImgPlace1" presStyleIdx="1" presStyleCnt="3" custFlipVert="1" custScaleX="28672" custScaleY="2612" custLinFactY="100000" custLinFactNeighborX="-9428" custLinFactNeighborY="100679"/>
      <dgm:spPr/>
    </dgm:pt>
    <dgm:pt modelId="{04427EE9-C451-4C53-A4EF-F9BD555347FC}" type="pres">
      <dgm:prSet presAssocID="{50A30282-5CAA-4340-9916-69D5D3BCA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4304D8-EF0C-473E-85B4-42D712F7061A}" type="pres">
      <dgm:prSet presAssocID="{0560FE01-E61D-419A-86E6-3B48F2274978}" presName="compNode" presStyleCnt="0"/>
      <dgm:spPr/>
    </dgm:pt>
    <dgm:pt modelId="{D14AEF2E-0E21-4C8D-A27B-F95CCC2EF78E}" type="pres">
      <dgm:prSet presAssocID="{0560FE01-E61D-419A-86E6-3B48F2274978}" presName="bkgdShape" presStyleLbl="node1" presStyleIdx="2" presStyleCnt="3" custScaleX="311528" custLinFactNeighborX="-8063"/>
      <dgm:spPr/>
      <dgm:t>
        <a:bodyPr/>
        <a:lstStyle/>
        <a:p>
          <a:endParaRPr lang="ru-RU"/>
        </a:p>
      </dgm:t>
    </dgm:pt>
    <dgm:pt modelId="{B2416D54-6A51-4761-A3EF-EACB4A756C7E}" type="pres">
      <dgm:prSet presAssocID="{0560FE01-E61D-419A-86E6-3B48F22749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CC2D-4AD0-467C-942D-171AE8291F8C}" type="pres">
      <dgm:prSet presAssocID="{0560FE01-E61D-419A-86E6-3B48F2274978}" presName="invisiNode" presStyleLbl="node1" presStyleIdx="2" presStyleCnt="3"/>
      <dgm:spPr/>
    </dgm:pt>
    <dgm:pt modelId="{6221CBE3-2FB6-4EA5-8F30-D3DCC07EC55E}" type="pres">
      <dgm:prSet presAssocID="{0560FE01-E61D-419A-86E6-3B48F2274978}" presName="imagNode" presStyleLbl="fgImgPlace1" presStyleIdx="2" presStyleCnt="3" custScaleX="28671" custScaleY="2612" custLinFactY="100000" custLinFactNeighborX="-42562" custLinFactNeighborY="104792"/>
      <dgm:spPr/>
    </dgm:pt>
  </dgm:ptLst>
  <dgm:cxnLst>
    <dgm:cxn modelId="{75A0514A-F1AD-4C74-B761-0D4718AF79CC}" type="presOf" srcId="{91B85B1C-BDCA-429B-88B0-974F0C9DA199}" destId="{7AD5EE42-5CB6-4DAF-AEAE-92088C9C5883}" srcOrd="0" destOrd="0" presId="urn:microsoft.com/office/officeart/2005/8/layout/hList7"/>
    <dgm:cxn modelId="{F997563C-24B8-4EF5-8938-9ACEB67D625C}" type="presOf" srcId="{87459BAD-E67B-4C46-A572-E7B88B03063F}" destId="{16BC5287-4063-4A7D-BD83-64C86727D22A}" srcOrd="0" destOrd="0" presId="urn:microsoft.com/office/officeart/2005/8/layout/hList7"/>
    <dgm:cxn modelId="{23FD06BF-A8F1-43D4-941C-F95C7C842511}" type="presOf" srcId="{67D7CBD6-7C00-4AC8-AAB5-E5B49519A1A1}" destId="{79AEB3DA-537A-45DE-8D9A-BA9ACAD9B127}" srcOrd="0" destOrd="0" presId="urn:microsoft.com/office/officeart/2005/8/layout/hList7"/>
    <dgm:cxn modelId="{EC237D1E-FC69-4C81-9B64-92A05CBFA83D}" type="presOf" srcId="{50A30282-5CAA-4340-9916-69D5D3BCAC66}" destId="{04427EE9-C451-4C53-A4EF-F9BD555347FC}" srcOrd="0" destOrd="0" presId="urn:microsoft.com/office/officeart/2005/8/layout/hList7"/>
    <dgm:cxn modelId="{78EA4C40-5F56-4233-B002-8BD4D06A0C82}" type="presOf" srcId="{8A39B6F4-AA10-4AC8-8947-1EC8343D43CE}" destId="{9D93CFCF-0C53-42E2-9E2B-3ABC88BEE2EF}" srcOrd="1" destOrd="0" presId="urn:microsoft.com/office/officeart/2005/8/layout/hList7"/>
    <dgm:cxn modelId="{30DF4D33-9AA7-47D7-A494-2CE5A0EF1163}" type="presOf" srcId="{0560FE01-E61D-419A-86E6-3B48F2274978}" destId="{D14AEF2E-0E21-4C8D-A27B-F95CCC2EF78E}" srcOrd="0" destOrd="0" presId="urn:microsoft.com/office/officeart/2005/8/layout/hList7"/>
    <dgm:cxn modelId="{B0854024-515B-486F-B629-25199D0E40E7}" srcId="{87459BAD-E67B-4C46-A572-E7B88B03063F}" destId="{0560FE01-E61D-419A-86E6-3B48F2274978}" srcOrd="2" destOrd="0" parTransId="{C249AE82-DF43-43AB-9650-13A6B5160DCB}" sibTransId="{07F5D109-C169-4295-898E-770FEF4567CC}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F42CF02D-1FD3-47D8-82B7-2DB6D248561D}" type="presOf" srcId="{8A39B6F4-AA10-4AC8-8947-1EC8343D43CE}" destId="{097CB35E-4D1D-456A-98A9-4A1A1B569A59}" srcOrd="0" destOrd="0" presId="urn:microsoft.com/office/officeart/2005/8/layout/hList7"/>
    <dgm:cxn modelId="{6AC2F41D-88A3-48AC-AF84-12FF08938C30}" type="presOf" srcId="{0560FE01-E61D-419A-86E6-3B48F2274978}" destId="{B2416D54-6A51-4761-A3EF-EACB4A756C7E}" srcOrd="1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550C2000-7BB1-4D16-83EF-2E5CB3D302E0}" type="presOf" srcId="{91B85B1C-BDCA-429B-88B0-974F0C9DA199}" destId="{9839EDC6-532D-4308-85A8-EA50195FBF6B}" srcOrd="1" destOrd="0" presId="urn:microsoft.com/office/officeart/2005/8/layout/hList7"/>
    <dgm:cxn modelId="{734A07B4-44AC-46D9-9323-C86CCF02D6C7}" type="presParOf" srcId="{16BC5287-4063-4A7D-BD83-64C86727D22A}" destId="{5E9867D7-649E-4788-A66E-7BE7F45AAB80}" srcOrd="0" destOrd="0" presId="urn:microsoft.com/office/officeart/2005/8/layout/hList7"/>
    <dgm:cxn modelId="{2E0DA524-8746-471E-8BD4-198A5219B92E}" type="presParOf" srcId="{16BC5287-4063-4A7D-BD83-64C86727D22A}" destId="{734CB4BF-A739-4906-A917-F5B0EE00868E}" srcOrd="1" destOrd="0" presId="urn:microsoft.com/office/officeart/2005/8/layout/hList7"/>
    <dgm:cxn modelId="{7B7AE248-4123-4104-97F3-F50B34E6ED8D}" type="presParOf" srcId="{734CB4BF-A739-4906-A917-F5B0EE00868E}" destId="{5F063131-C9B7-4373-AD24-01D8CD7A4CD3}" srcOrd="0" destOrd="0" presId="urn:microsoft.com/office/officeart/2005/8/layout/hList7"/>
    <dgm:cxn modelId="{BB7CD3A4-256E-4DCF-87E5-1D94A341E9CD}" type="presParOf" srcId="{5F063131-C9B7-4373-AD24-01D8CD7A4CD3}" destId="{7AD5EE42-5CB6-4DAF-AEAE-92088C9C5883}" srcOrd="0" destOrd="0" presId="urn:microsoft.com/office/officeart/2005/8/layout/hList7"/>
    <dgm:cxn modelId="{063571DB-C7FE-4642-8326-DDCC1032F345}" type="presParOf" srcId="{5F063131-C9B7-4373-AD24-01D8CD7A4CD3}" destId="{9839EDC6-532D-4308-85A8-EA50195FBF6B}" srcOrd="1" destOrd="0" presId="urn:microsoft.com/office/officeart/2005/8/layout/hList7"/>
    <dgm:cxn modelId="{5CACA352-4E72-4151-B800-AB8E13189C05}" type="presParOf" srcId="{5F063131-C9B7-4373-AD24-01D8CD7A4CD3}" destId="{19480E4F-8F34-44A8-8595-80435038BC01}" srcOrd="2" destOrd="0" presId="urn:microsoft.com/office/officeart/2005/8/layout/hList7"/>
    <dgm:cxn modelId="{700D184D-FF6A-4696-938E-14D409A31ED2}" type="presParOf" srcId="{5F063131-C9B7-4373-AD24-01D8CD7A4CD3}" destId="{12C466C6-7BF0-4221-9512-5381D07664B0}" srcOrd="3" destOrd="0" presId="urn:microsoft.com/office/officeart/2005/8/layout/hList7"/>
    <dgm:cxn modelId="{699F9E6A-4DCF-4B66-B8A6-01A3242283AC}" type="presParOf" srcId="{734CB4BF-A739-4906-A917-F5B0EE00868E}" destId="{79AEB3DA-537A-45DE-8D9A-BA9ACAD9B127}" srcOrd="1" destOrd="0" presId="urn:microsoft.com/office/officeart/2005/8/layout/hList7"/>
    <dgm:cxn modelId="{AEA06AD6-F729-4DAE-BF99-C32DFCF59B8E}" type="presParOf" srcId="{734CB4BF-A739-4906-A917-F5B0EE00868E}" destId="{7F2C630A-D4ED-4C6C-9F5B-E21CD4F5DBD3}" srcOrd="2" destOrd="0" presId="urn:microsoft.com/office/officeart/2005/8/layout/hList7"/>
    <dgm:cxn modelId="{64124DA0-0681-4D13-989A-F149C7987C75}" type="presParOf" srcId="{7F2C630A-D4ED-4C6C-9F5B-E21CD4F5DBD3}" destId="{097CB35E-4D1D-456A-98A9-4A1A1B569A59}" srcOrd="0" destOrd="0" presId="urn:microsoft.com/office/officeart/2005/8/layout/hList7"/>
    <dgm:cxn modelId="{D55ADB10-B153-4838-8250-C9A9D47B4EFB}" type="presParOf" srcId="{7F2C630A-D4ED-4C6C-9F5B-E21CD4F5DBD3}" destId="{9D93CFCF-0C53-42E2-9E2B-3ABC88BEE2EF}" srcOrd="1" destOrd="0" presId="urn:microsoft.com/office/officeart/2005/8/layout/hList7"/>
    <dgm:cxn modelId="{AFCFA386-5A74-432D-AC19-F03F95821389}" type="presParOf" srcId="{7F2C630A-D4ED-4C6C-9F5B-E21CD4F5DBD3}" destId="{78D9C6D7-5049-4B9B-B40A-05372B22D666}" srcOrd="2" destOrd="0" presId="urn:microsoft.com/office/officeart/2005/8/layout/hList7"/>
    <dgm:cxn modelId="{055E8ECE-8CF0-46AC-8BFE-697AF9EEB33D}" type="presParOf" srcId="{7F2C630A-D4ED-4C6C-9F5B-E21CD4F5DBD3}" destId="{B95BA888-A802-416A-9302-4EACACBFEAFE}" srcOrd="3" destOrd="0" presId="urn:microsoft.com/office/officeart/2005/8/layout/hList7"/>
    <dgm:cxn modelId="{6ECC9A9D-1DF0-4B6A-AE42-967BE2BFA540}" type="presParOf" srcId="{734CB4BF-A739-4906-A917-F5B0EE00868E}" destId="{04427EE9-C451-4C53-A4EF-F9BD555347FC}" srcOrd="3" destOrd="0" presId="urn:microsoft.com/office/officeart/2005/8/layout/hList7"/>
    <dgm:cxn modelId="{A71817EA-12A5-41DC-9F11-12037297D711}" type="presParOf" srcId="{734CB4BF-A739-4906-A917-F5B0EE00868E}" destId="{334304D8-EF0C-473E-85B4-42D712F7061A}" srcOrd="4" destOrd="0" presId="urn:microsoft.com/office/officeart/2005/8/layout/hList7"/>
    <dgm:cxn modelId="{F401571A-B570-4C06-829B-4F271C7CB889}" type="presParOf" srcId="{334304D8-EF0C-473E-85B4-42D712F7061A}" destId="{D14AEF2E-0E21-4C8D-A27B-F95CCC2EF78E}" srcOrd="0" destOrd="0" presId="urn:microsoft.com/office/officeart/2005/8/layout/hList7"/>
    <dgm:cxn modelId="{0D2B407D-D9A3-4468-AB58-8E23EA7BD027}" type="presParOf" srcId="{334304D8-EF0C-473E-85B4-42D712F7061A}" destId="{B2416D54-6A51-4761-A3EF-EACB4A756C7E}" srcOrd="1" destOrd="0" presId="urn:microsoft.com/office/officeart/2005/8/layout/hList7"/>
    <dgm:cxn modelId="{A745E832-1534-4B92-A6BC-A0DFD555BAB6}" type="presParOf" srcId="{334304D8-EF0C-473E-85B4-42D712F7061A}" destId="{5080CC2D-4AD0-467C-942D-171AE8291F8C}" srcOrd="2" destOrd="0" presId="urn:microsoft.com/office/officeart/2005/8/layout/hList7"/>
    <dgm:cxn modelId="{8F5133CD-8999-4A1A-9410-1CAC86F1E271}" type="presParOf" srcId="{334304D8-EF0C-473E-85B4-42D712F7061A}" destId="{6221CBE3-2FB6-4EA5-8F30-D3DCC07EC5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59BAD-E67B-4C46-A572-E7B88B03063F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B85B1C-BDCA-429B-88B0-974F0C9DA199}">
      <dgm:prSet custT="1"/>
      <dgm:spPr/>
      <dgm:t>
        <a:bodyPr/>
        <a:lstStyle/>
        <a:p>
          <a:pPr algn="ctr" rtl="0">
            <a:spcBef>
              <a:spcPts val="600"/>
            </a:spcBef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</a:rPr>
            <a:t>5.1. Доля получателей услуг, которые готовы рекомендовать образовательную организацию родственникам и знакомым (могли бы ее рекомендовать, если бы была возможность выбора образовательной организации) (в % от общего числа опрошенных получателей услуг)</a:t>
          </a: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E4ED0F27-1E2A-47C5-B620-866A3D8E4B88}" type="par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7D7CBD6-7C00-4AC8-AAB5-E5B49519A1A1}" type="sibTrans" cxnId="{EEAFC7FA-12C6-417E-A42A-3444584E98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39B6F4-AA10-4AC8-8947-1EC8343D43CE}">
      <dgm:prSet custT="1"/>
      <dgm:spPr/>
      <dgm:t>
        <a:bodyPr/>
        <a:lstStyle/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r>
            <a:rPr lang="ru-RU" sz="1800" b="1" dirty="0">
              <a:solidFill>
                <a:schemeClr val="tx1"/>
              </a:solidFill>
            </a:rPr>
            <a:t>5.2.  Доля получателей услуг, удовлетворенных организационными условиями предоставления услуг (в % от общего числа опрошенных получателей услуг)</a:t>
          </a:r>
        </a:p>
        <a:p>
          <a:pPr marL="36000" algn="ctr" rtl="0">
            <a:spcAft>
              <a:spcPts val="3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36000" algn="ctr" rtl="0">
            <a:spcAft>
              <a:spcPts val="3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algn="ctr" rtl="0"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F9D04BC9-976D-4005-8972-0A51C57E1C47}" type="par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0A30282-5CAA-4340-9916-69D5D3BCAC66}" type="sibTrans" cxnId="{EDC41D7F-D9B0-43E0-A542-F36A828497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60FE01-E61D-419A-86E6-3B48F2274978}">
      <dgm:prSet custT="1"/>
      <dgm:spPr/>
      <dgm:t>
        <a:bodyPr/>
        <a:lstStyle/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r>
            <a:rPr lang="ru-RU" sz="1800" b="1" dirty="0">
              <a:solidFill>
                <a:schemeClr val="tx1"/>
              </a:solidFill>
            </a:rPr>
            <a:t>5.3. Доля получателей услуг, удовлетворенных в целом условиями оказания услуг в образовательной организации (в % от общего числа опрошенных получателей услуг)</a:t>
          </a: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  <a:p>
          <a:pPr algn="ctr" rtl="0"/>
          <a:endParaRPr lang="ru-RU" sz="1800" b="1" dirty="0">
            <a:solidFill>
              <a:schemeClr val="tx1"/>
            </a:solidFill>
          </a:endParaRPr>
        </a:p>
      </dgm:t>
    </dgm:pt>
    <dgm:pt modelId="{C249AE82-DF43-43AB-9650-13A6B5160DCB}" type="par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7F5D109-C169-4295-898E-770FEF4567CC}" type="sibTrans" cxnId="{B0854024-515B-486F-B629-25199D0E40E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C5287-4063-4A7D-BD83-64C86727D22A}" type="pres">
      <dgm:prSet presAssocID="{87459BAD-E67B-4C46-A572-E7B88B030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67D7-649E-4788-A66E-7BE7F45AAB80}" type="pres">
      <dgm:prSet presAssocID="{87459BAD-E67B-4C46-A572-E7B88B03063F}" presName="fgShape" presStyleLbl="fgShp" presStyleIdx="0" presStyleCnt="1" custScaleX="80756" custScaleY="82647" custLinFactNeighborX="5239" custLinFactNeighborY="15068"/>
      <dgm:spPr>
        <a:solidFill>
          <a:schemeClr val="accent2">
            <a:lumMod val="75000"/>
          </a:schemeClr>
        </a:solidFill>
      </dgm:spPr>
    </dgm:pt>
    <dgm:pt modelId="{734CB4BF-A739-4906-A917-F5B0EE00868E}" type="pres">
      <dgm:prSet presAssocID="{87459BAD-E67B-4C46-A572-E7B88B03063F}" presName="linComp" presStyleCnt="0"/>
      <dgm:spPr/>
    </dgm:pt>
    <dgm:pt modelId="{5F063131-C9B7-4373-AD24-01D8CD7A4CD3}" type="pres">
      <dgm:prSet presAssocID="{91B85B1C-BDCA-429B-88B0-974F0C9DA199}" presName="compNode" presStyleCnt="0"/>
      <dgm:spPr/>
    </dgm:pt>
    <dgm:pt modelId="{7AD5EE42-5CB6-4DAF-AEAE-92088C9C5883}" type="pres">
      <dgm:prSet presAssocID="{91B85B1C-BDCA-429B-88B0-974F0C9DA199}" presName="bkgdShape" presStyleLbl="node1" presStyleIdx="0" presStyleCnt="3" custScaleX="423140" custLinFactNeighborX="-16503"/>
      <dgm:spPr/>
      <dgm:t>
        <a:bodyPr/>
        <a:lstStyle/>
        <a:p>
          <a:endParaRPr lang="ru-RU"/>
        </a:p>
      </dgm:t>
    </dgm:pt>
    <dgm:pt modelId="{9839EDC6-532D-4308-85A8-EA50195FBF6B}" type="pres">
      <dgm:prSet presAssocID="{91B85B1C-BDCA-429B-88B0-974F0C9DA1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80E4F-8F34-44A8-8595-80435038BC01}" type="pres">
      <dgm:prSet presAssocID="{91B85B1C-BDCA-429B-88B0-974F0C9DA199}" presName="invisiNode" presStyleLbl="node1" presStyleIdx="0" presStyleCnt="3"/>
      <dgm:spPr/>
    </dgm:pt>
    <dgm:pt modelId="{12C466C6-7BF0-4221-9512-5381D07664B0}" type="pres">
      <dgm:prSet presAssocID="{91B85B1C-BDCA-429B-88B0-974F0C9DA199}" presName="imagNode" presStyleLbl="fgImgPlace1" presStyleIdx="0" presStyleCnt="3" custFlipVert="1" custFlipHor="1" custScaleX="31063" custScaleY="6988" custLinFactY="100000" custLinFactNeighborX="65298" custLinFactNeighborY="102867"/>
      <dgm:spPr/>
    </dgm:pt>
    <dgm:pt modelId="{79AEB3DA-537A-45DE-8D9A-BA9ACAD9B127}" type="pres">
      <dgm:prSet presAssocID="{67D7CBD6-7C00-4AC8-AAB5-E5B49519A1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2C630A-D4ED-4C6C-9F5B-E21CD4F5DBD3}" type="pres">
      <dgm:prSet presAssocID="{8A39B6F4-AA10-4AC8-8947-1EC8343D43CE}" presName="compNode" presStyleCnt="0"/>
      <dgm:spPr/>
    </dgm:pt>
    <dgm:pt modelId="{097CB35E-4D1D-456A-98A9-4A1A1B569A59}" type="pres">
      <dgm:prSet presAssocID="{8A39B6F4-AA10-4AC8-8947-1EC8343D43CE}" presName="bkgdShape" presStyleLbl="node1" presStyleIdx="1" presStyleCnt="3" custScaleX="368910" custLinFactNeighborX="-4365"/>
      <dgm:spPr/>
      <dgm:t>
        <a:bodyPr/>
        <a:lstStyle/>
        <a:p>
          <a:endParaRPr lang="ru-RU"/>
        </a:p>
      </dgm:t>
    </dgm:pt>
    <dgm:pt modelId="{9D93CFCF-0C53-42E2-9E2B-3ABC88BEE2EF}" type="pres">
      <dgm:prSet presAssocID="{8A39B6F4-AA10-4AC8-8947-1EC8343D43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C6D7-5049-4B9B-B40A-05372B22D666}" type="pres">
      <dgm:prSet presAssocID="{8A39B6F4-AA10-4AC8-8947-1EC8343D43CE}" presName="invisiNode" presStyleLbl="node1" presStyleIdx="1" presStyleCnt="3"/>
      <dgm:spPr/>
    </dgm:pt>
    <dgm:pt modelId="{B95BA888-A802-416A-9302-4EACACBFEAFE}" type="pres">
      <dgm:prSet presAssocID="{8A39B6F4-AA10-4AC8-8947-1EC8343D43CE}" presName="imagNode" presStyleLbl="fgImgPlace1" presStyleIdx="1" presStyleCnt="3" custFlipVert="1" custScaleX="28672" custScaleY="2612" custLinFactY="100000" custLinFactNeighborX="-9428" custLinFactNeighborY="100679"/>
      <dgm:spPr/>
    </dgm:pt>
    <dgm:pt modelId="{04427EE9-C451-4C53-A4EF-F9BD555347FC}" type="pres">
      <dgm:prSet presAssocID="{50A30282-5CAA-4340-9916-69D5D3BCAC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4304D8-EF0C-473E-85B4-42D712F7061A}" type="pres">
      <dgm:prSet presAssocID="{0560FE01-E61D-419A-86E6-3B48F2274978}" presName="compNode" presStyleCnt="0"/>
      <dgm:spPr/>
    </dgm:pt>
    <dgm:pt modelId="{D14AEF2E-0E21-4C8D-A27B-F95CCC2EF78E}" type="pres">
      <dgm:prSet presAssocID="{0560FE01-E61D-419A-86E6-3B48F2274978}" presName="bkgdShape" presStyleLbl="node1" presStyleIdx="2" presStyleCnt="3" custScaleX="311528" custLinFactNeighborX="-8063"/>
      <dgm:spPr/>
      <dgm:t>
        <a:bodyPr/>
        <a:lstStyle/>
        <a:p>
          <a:endParaRPr lang="ru-RU"/>
        </a:p>
      </dgm:t>
    </dgm:pt>
    <dgm:pt modelId="{B2416D54-6A51-4761-A3EF-EACB4A756C7E}" type="pres">
      <dgm:prSet presAssocID="{0560FE01-E61D-419A-86E6-3B48F22749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CC2D-4AD0-467C-942D-171AE8291F8C}" type="pres">
      <dgm:prSet presAssocID="{0560FE01-E61D-419A-86E6-3B48F2274978}" presName="invisiNode" presStyleLbl="node1" presStyleIdx="2" presStyleCnt="3"/>
      <dgm:spPr/>
    </dgm:pt>
    <dgm:pt modelId="{6221CBE3-2FB6-4EA5-8F30-D3DCC07EC55E}" type="pres">
      <dgm:prSet presAssocID="{0560FE01-E61D-419A-86E6-3B48F2274978}" presName="imagNode" presStyleLbl="fgImgPlace1" presStyleIdx="2" presStyleCnt="3" custScaleX="28671" custScaleY="2612" custLinFactY="100000" custLinFactNeighborX="-42562" custLinFactNeighborY="104792"/>
      <dgm:spPr/>
    </dgm:pt>
  </dgm:ptLst>
  <dgm:cxnLst>
    <dgm:cxn modelId="{5C70CF40-3FEC-472E-A2A1-485BCF2A1DE6}" type="presOf" srcId="{87459BAD-E67B-4C46-A572-E7B88B03063F}" destId="{16BC5287-4063-4A7D-BD83-64C86727D22A}" srcOrd="0" destOrd="0" presId="urn:microsoft.com/office/officeart/2005/8/layout/hList7"/>
    <dgm:cxn modelId="{A0DBF932-8A5B-4BF8-AD52-B464533A40C2}" type="presOf" srcId="{0560FE01-E61D-419A-86E6-3B48F2274978}" destId="{B2416D54-6A51-4761-A3EF-EACB4A756C7E}" srcOrd="1" destOrd="0" presId="urn:microsoft.com/office/officeart/2005/8/layout/hList7"/>
    <dgm:cxn modelId="{6C58756E-F01E-46EF-8081-A90831DE6B5A}" type="presOf" srcId="{91B85B1C-BDCA-429B-88B0-974F0C9DA199}" destId="{9839EDC6-532D-4308-85A8-EA50195FBF6B}" srcOrd="1" destOrd="0" presId="urn:microsoft.com/office/officeart/2005/8/layout/hList7"/>
    <dgm:cxn modelId="{B0854024-515B-486F-B629-25199D0E40E7}" srcId="{87459BAD-E67B-4C46-A572-E7B88B03063F}" destId="{0560FE01-E61D-419A-86E6-3B48F2274978}" srcOrd="2" destOrd="0" parTransId="{C249AE82-DF43-43AB-9650-13A6B5160DCB}" sibTransId="{07F5D109-C169-4295-898E-770FEF4567CC}"/>
    <dgm:cxn modelId="{EEAFC7FA-12C6-417E-A42A-3444584E988B}" srcId="{87459BAD-E67B-4C46-A572-E7B88B03063F}" destId="{91B85B1C-BDCA-429B-88B0-974F0C9DA199}" srcOrd="0" destOrd="0" parTransId="{E4ED0F27-1E2A-47C5-B620-866A3D8E4B88}" sibTransId="{67D7CBD6-7C00-4AC8-AAB5-E5B49519A1A1}"/>
    <dgm:cxn modelId="{687CE354-4D31-46EC-B247-B81C28DA41BC}" type="presOf" srcId="{67D7CBD6-7C00-4AC8-AAB5-E5B49519A1A1}" destId="{79AEB3DA-537A-45DE-8D9A-BA9ACAD9B127}" srcOrd="0" destOrd="0" presId="urn:microsoft.com/office/officeart/2005/8/layout/hList7"/>
    <dgm:cxn modelId="{90844B9E-14BC-4F7E-B51B-110C87D4046A}" type="presOf" srcId="{50A30282-5CAA-4340-9916-69D5D3BCAC66}" destId="{04427EE9-C451-4C53-A4EF-F9BD555347FC}" srcOrd="0" destOrd="0" presId="urn:microsoft.com/office/officeart/2005/8/layout/hList7"/>
    <dgm:cxn modelId="{63AA2CBC-979D-4530-B6FF-16DE81DB12D2}" type="presOf" srcId="{0560FE01-E61D-419A-86E6-3B48F2274978}" destId="{D14AEF2E-0E21-4C8D-A27B-F95CCC2EF78E}" srcOrd="0" destOrd="0" presId="urn:microsoft.com/office/officeart/2005/8/layout/hList7"/>
    <dgm:cxn modelId="{EDC41D7F-D9B0-43E0-A542-F36A82849714}" srcId="{87459BAD-E67B-4C46-A572-E7B88B03063F}" destId="{8A39B6F4-AA10-4AC8-8947-1EC8343D43CE}" srcOrd="1" destOrd="0" parTransId="{F9D04BC9-976D-4005-8972-0A51C57E1C47}" sibTransId="{50A30282-5CAA-4340-9916-69D5D3BCAC66}"/>
    <dgm:cxn modelId="{C5B3F303-79E1-4998-B94F-E62E5186703A}" type="presOf" srcId="{8A39B6F4-AA10-4AC8-8947-1EC8343D43CE}" destId="{097CB35E-4D1D-456A-98A9-4A1A1B569A59}" srcOrd="0" destOrd="0" presId="urn:microsoft.com/office/officeart/2005/8/layout/hList7"/>
    <dgm:cxn modelId="{1CC5090B-2E3D-41E3-B3DA-E1F4EF7BE72F}" type="presOf" srcId="{8A39B6F4-AA10-4AC8-8947-1EC8343D43CE}" destId="{9D93CFCF-0C53-42E2-9E2B-3ABC88BEE2EF}" srcOrd="1" destOrd="0" presId="urn:microsoft.com/office/officeart/2005/8/layout/hList7"/>
    <dgm:cxn modelId="{A2AAA62C-801C-4AA2-80CB-7DCC6CD03874}" type="presOf" srcId="{91B85B1C-BDCA-429B-88B0-974F0C9DA199}" destId="{7AD5EE42-5CB6-4DAF-AEAE-92088C9C5883}" srcOrd="0" destOrd="0" presId="urn:microsoft.com/office/officeart/2005/8/layout/hList7"/>
    <dgm:cxn modelId="{A03699E3-294D-495C-BA7C-D1F1386CB6BA}" type="presParOf" srcId="{16BC5287-4063-4A7D-BD83-64C86727D22A}" destId="{5E9867D7-649E-4788-A66E-7BE7F45AAB80}" srcOrd="0" destOrd="0" presId="urn:microsoft.com/office/officeart/2005/8/layout/hList7"/>
    <dgm:cxn modelId="{65A8AF9A-FF26-4C5C-9E9A-D8DE0A13A37C}" type="presParOf" srcId="{16BC5287-4063-4A7D-BD83-64C86727D22A}" destId="{734CB4BF-A739-4906-A917-F5B0EE00868E}" srcOrd="1" destOrd="0" presId="urn:microsoft.com/office/officeart/2005/8/layout/hList7"/>
    <dgm:cxn modelId="{1A8DCE91-6D0E-4EE6-8B08-860ECAE609EF}" type="presParOf" srcId="{734CB4BF-A739-4906-A917-F5B0EE00868E}" destId="{5F063131-C9B7-4373-AD24-01D8CD7A4CD3}" srcOrd="0" destOrd="0" presId="urn:microsoft.com/office/officeart/2005/8/layout/hList7"/>
    <dgm:cxn modelId="{37FEBFB5-9BA2-4F2E-899F-2A7D6B434340}" type="presParOf" srcId="{5F063131-C9B7-4373-AD24-01D8CD7A4CD3}" destId="{7AD5EE42-5CB6-4DAF-AEAE-92088C9C5883}" srcOrd="0" destOrd="0" presId="urn:microsoft.com/office/officeart/2005/8/layout/hList7"/>
    <dgm:cxn modelId="{04942E13-101A-45A5-984A-68EE2093DAF2}" type="presParOf" srcId="{5F063131-C9B7-4373-AD24-01D8CD7A4CD3}" destId="{9839EDC6-532D-4308-85A8-EA50195FBF6B}" srcOrd="1" destOrd="0" presId="urn:microsoft.com/office/officeart/2005/8/layout/hList7"/>
    <dgm:cxn modelId="{C0F311B0-CB3C-4377-B587-F8ABCF6291AA}" type="presParOf" srcId="{5F063131-C9B7-4373-AD24-01D8CD7A4CD3}" destId="{19480E4F-8F34-44A8-8595-80435038BC01}" srcOrd="2" destOrd="0" presId="urn:microsoft.com/office/officeart/2005/8/layout/hList7"/>
    <dgm:cxn modelId="{025C0C94-A3AA-41CC-8DAF-80FDFBEEAF1C}" type="presParOf" srcId="{5F063131-C9B7-4373-AD24-01D8CD7A4CD3}" destId="{12C466C6-7BF0-4221-9512-5381D07664B0}" srcOrd="3" destOrd="0" presId="urn:microsoft.com/office/officeart/2005/8/layout/hList7"/>
    <dgm:cxn modelId="{04E16FE4-3588-4F13-A464-F04AB895D51D}" type="presParOf" srcId="{734CB4BF-A739-4906-A917-F5B0EE00868E}" destId="{79AEB3DA-537A-45DE-8D9A-BA9ACAD9B127}" srcOrd="1" destOrd="0" presId="urn:microsoft.com/office/officeart/2005/8/layout/hList7"/>
    <dgm:cxn modelId="{B02F1C02-202D-423A-AFAC-52F992B535BF}" type="presParOf" srcId="{734CB4BF-A739-4906-A917-F5B0EE00868E}" destId="{7F2C630A-D4ED-4C6C-9F5B-E21CD4F5DBD3}" srcOrd="2" destOrd="0" presId="urn:microsoft.com/office/officeart/2005/8/layout/hList7"/>
    <dgm:cxn modelId="{EF9113F7-DC91-47AA-B157-6DF6BFC44812}" type="presParOf" srcId="{7F2C630A-D4ED-4C6C-9F5B-E21CD4F5DBD3}" destId="{097CB35E-4D1D-456A-98A9-4A1A1B569A59}" srcOrd="0" destOrd="0" presId="urn:microsoft.com/office/officeart/2005/8/layout/hList7"/>
    <dgm:cxn modelId="{B79F7D77-086C-43E6-8B3C-E68E77A683CE}" type="presParOf" srcId="{7F2C630A-D4ED-4C6C-9F5B-E21CD4F5DBD3}" destId="{9D93CFCF-0C53-42E2-9E2B-3ABC88BEE2EF}" srcOrd="1" destOrd="0" presId="urn:microsoft.com/office/officeart/2005/8/layout/hList7"/>
    <dgm:cxn modelId="{A24FA57C-7B51-4C25-A04B-41A562FAA520}" type="presParOf" srcId="{7F2C630A-D4ED-4C6C-9F5B-E21CD4F5DBD3}" destId="{78D9C6D7-5049-4B9B-B40A-05372B22D666}" srcOrd="2" destOrd="0" presId="urn:microsoft.com/office/officeart/2005/8/layout/hList7"/>
    <dgm:cxn modelId="{D780F726-D277-4C0E-AAFA-839A6F4A6FDB}" type="presParOf" srcId="{7F2C630A-D4ED-4C6C-9F5B-E21CD4F5DBD3}" destId="{B95BA888-A802-416A-9302-4EACACBFEAFE}" srcOrd="3" destOrd="0" presId="urn:microsoft.com/office/officeart/2005/8/layout/hList7"/>
    <dgm:cxn modelId="{DDB5AD55-7C1E-4E05-B304-F633BA8869E5}" type="presParOf" srcId="{734CB4BF-A739-4906-A917-F5B0EE00868E}" destId="{04427EE9-C451-4C53-A4EF-F9BD555347FC}" srcOrd="3" destOrd="0" presId="urn:microsoft.com/office/officeart/2005/8/layout/hList7"/>
    <dgm:cxn modelId="{4AF01249-6590-4644-A836-DE1C12F45624}" type="presParOf" srcId="{734CB4BF-A739-4906-A917-F5B0EE00868E}" destId="{334304D8-EF0C-473E-85B4-42D712F7061A}" srcOrd="4" destOrd="0" presId="urn:microsoft.com/office/officeart/2005/8/layout/hList7"/>
    <dgm:cxn modelId="{C1BF5599-3FDD-48AA-B3A7-35EB3FA43B05}" type="presParOf" srcId="{334304D8-EF0C-473E-85B4-42D712F7061A}" destId="{D14AEF2E-0E21-4C8D-A27B-F95CCC2EF78E}" srcOrd="0" destOrd="0" presId="urn:microsoft.com/office/officeart/2005/8/layout/hList7"/>
    <dgm:cxn modelId="{6DD91E73-D437-4C4D-A157-AC0EA31188FC}" type="presParOf" srcId="{334304D8-EF0C-473E-85B4-42D712F7061A}" destId="{B2416D54-6A51-4761-A3EF-EACB4A756C7E}" srcOrd="1" destOrd="0" presId="urn:microsoft.com/office/officeart/2005/8/layout/hList7"/>
    <dgm:cxn modelId="{F6FB40C2-5D82-41A9-9048-9F62BD53E450}" type="presParOf" srcId="{334304D8-EF0C-473E-85B4-42D712F7061A}" destId="{5080CC2D-4AD0-467C-942D-171AE8291F8C}" srcOrd="2" destOrd="0" presId="urn:microsoft.com/office/officeart/2005/8/layout/hList7"/>
    <dgm:cxn modelId="{0B3D5C7A-09D1-4955-A17D-CCBC6A5BC46E}" type="presParOf" srcId="{334304D8-EF0C-473E-85B4-42D712F7061A}" destId="{6221CBE3-2FB6-4EA5-8F30-D3DCC07EC5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E6CE-BCEC-4DB3-8C2D-A3D18D98F949}">
      <dsp:nvSpPr>
        <dsp:cNvPr id="0" name=""/>
        <dsp:cNvSpPr/>
      </dsp:nvSpPr>
      <dsp:spPr>
        <a:xfrm>
          <a:off x="0" y="629179"/>
          <a:ext cx="7877175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F7E485-EAEF-46A7-BDE0-6CC75B26E570}">
      <dsp:nvSpPr>
        <dsp:cNvPr id="0" name=""/>
        <dsp:cNvSpPr/>
      </dsp:nvSpPr>
      <dsp:spPr>
        <a:xfrm>
          <a:off x="374627" y="17634"/>
          <a:ext cx="7499882" cy="7739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7" tIns="0" rIns="2084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1. Показатели, характеризующие </a:t>
          </a:r>
          <a:r>
            <a:rPr lang="ru-RU" sz="2000" u="sng" kern="1200" dirty="0"/>
            <a:t>открытость и доступность информации об образовательной организации</a:t>
          </a:r>
        </a:p>
      </dsp:txBody>
      <dsp:txXfrm>
        <a:off x="412406" y="55413"/>
        <a:ext cx="7424324" cy="698347"/>
      </dsp:txXfrm>
    </dsp:sp>
    <dsp:sp modelId="{DA8DCE80-7FD4-4467-9CDA-EF391666E436}">
      <dsp:nvSpPr>
        <dsp:cNvPr id="0" name=""/>
        <dsp:cNvSpPr/>
      </dsp:nvSpPr>
      <dsp:spPr>
        <a:xfrm>
          <a:off x="0" y="1422114"/>
          <a:ext cx="7877175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9B976C-4A95-41EC-A36C-40D5ED358730}">
      <dsp:nvSpPr>
        <dsp:cNvPr id="0" name=""/>
        <dsp:cNvSpPr/>
      </dsp:nvSpPr>
      <dsp:spPr>
        <a:xfrm>
          <a:off x="375011" y="965779"/>
          <a:ext cx="7500232" cy="6186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7" tIns="0" rIns="2084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2. Показатели, характеризующие </a:t>
          </a:r>
          <a:r>
            <a:rPr lang="ru-RU" sz="2000" u="sng" kern="1200" dirty="0"/>
            <a:t>доступность услуг для инвалидов</a:t>
          </a:r>
        </a:p>
      </dsp:txBody>
      <dsp:txXfrm>
        <a:off x="405213" y="995981"/>
        <a:ext cx="7439828" cy="558291"/>
      </dsp:txXfrm>
    </dsp:sp>
    <dsp:sp modelId="{B62A625A-E886-47E4-B5CC-DFC3D5F3DB26}">
      <dsp:nvSpPr>
        <dsp:cNvPr id="0" name=""/>
        <dsp:cNvSpPr/>
      </dsp:nvSpPr>
      <dsp:spPr>
        <a:xfrm>
          <a:off x="0" y="2427037"/>
          <a:ext cx="7877175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8F8BF-F865-4488-9D49-8E5914682511}">
      <dsp:nvSpPr>
        <dsp:cNvPr id="0" name=""/>
        <dsp:cNvSpPr/>
      </dsp:nvSpPr>
      <dsp:spPr>
        <a:xfrm>
          <a:off x="388858" y="1758714"/>
          <a:ext cx="7484874" cy="8306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7" tIns="0" rIns="2084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3. Показатели, характеризующие </a:t>
          </a:r>
          <a:r>
            <a:rPr lang="ru-RU" sz="2000" u="sng" kern="1200" dirty="0"/>
            <a:t>комфортность условий предоставления услуг</a:t>
          </a:r>
          <a:endParaRPr lang="ru-RU" sz="2000" kern="1200" dirty="0"/>
        </a:p>
      </dsp:txBody>
      <dsp:txXfrm>
        <a:off x="429409" y="1799265"/>
        <a:ext cx="7403772" cy="749580"/>
      </dsp:txXfrm>
    </dsp:sp>
    <dsp:sp modelId="{3315E85A-2206-49FC-A1EF-D0C3D0BA4FC3}">
      <dsp:nvSpPr>
        <dsp:cNvPr id="0" name=""/>
        <dsp:cNvSpPr/>
      </dsp:nvSpPr>
      <dsp:spPr>
        <a:xfrm>
          <a:off x="0" y="3285939"/>
          <a:ext cx="7877175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6940CE-8C6B-4B28-9376-C733812D2ABF}">
      <dsp:nvSpPr>
        <dsp:cNvPr id="0" name=""/>
        <dsp:cNvSpPr/>
      </dsp:nvSpPr>
      <dsp:spPr>
        <a:xfrm>
          <a:off x="375011" y="2763637"/>
          <a:ext cx="7500232" cy="6846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7" tIns="0" rIns="2084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4. Показатели, характеризующие </a:t>
          </a:r>
          <a:r>
            <a:rPr lang="ru-RU" sz="2000" u="sng" kern="1200" dirty="0"/>
            <a:t>доброжелательность, вежливость </a:t>
          </a:r>
          <a:r>
            <a:rPr lang="ru-RU" sz="2000" kern="1200" dirty="0"/>
            <a:t>работников образовательных организаций</a:t>
          </a:r>
        </a:p>
      </dsp:txBody>
      <dsp:txXfrm>
        <a:off x="408433" y="2797059"/>
        <a:ext cx="7433388" cy="617818"/>
      </dsp:txXfrm>
    </dsp:sp>
    <dsp:sp modelId="{B2E38052-C386-4C18-ACE1-4705DBB92526}">
      <dsp:nvSpPr>
        <dsp:cNvPr id="0" name=""/>
        <dsp:cNvSpPr/>
      </dsp:nvSpPr>
      <dsp:spPr>
        <a:xfrm>
          <a:off x="0" y="4131115"/>
          <a:ext cx="7877175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E1B760-6ECF-4802-8E07-C1573C0665D3}">
      <dsp:nvSpPr>
        <dsp:cNvPr id="0" name=""/>
        <dsp:cNvSpPr/>
      </dsp:nvSpPr>
      <dsp:spPr>
        <a:xfrm>
          <a:off x="375011" y="3622539"/>
          <a:ext cx="7500232" cy="6709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417" tIns="0" rIns="2084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5. Показатели, характеризующие </a:t>
          </a:r>
          <a:r>
            <a:rPr lang="ru-RU" sz="2000" u="sng" kern="1200" dirty="0"/>
            <a:t>удовлетворенность условиями оказания услуг</a:t>
          </a:r>
        </a:p>
      </dsp:txBody>
      <dsp:txXfrm>
        <a:off x="407763" y="3655291"/>
        <a:ext cx="7434728" cy="60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292" cy="496961"/>
          </a:xfrm>
          <a:prstGeom prst="rect">
            <a:avLst/>
          </a:prstGeom>
        </p:spPr>
        <p:txBody>
          <a:bodyPr vert="horz" lIns="90419" tIns="45210" rIns="90419" bIns="452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6" y="3"/>
            <a:ext cx="2945292" cy="496961"/>
          </a:xfrm>
          <a:prstGeom prst="rect">
            <a:avLst/>
          </a:prstGeom>
        </p:spPr>
        <p:txBody>
          <a:bodyPr vert="horz" lIns="90419" tIns="45210" rIns="90419" bIns="45210" rtlCol="0"/>
          <a:lstStyle>
            <a:lvl1pPr algn="r">
              <a:defRPr sz="1300"/>
            </a:lvl1pPr>
          </a:lstStyle>
          <a:p>
            <a:fld id="{28240839-B972-4D5D-B2EA-A21DDE1C8AF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106"/>
            <a:ext cx="2945292" cy="496961"/>
          </a:xfrm>
          <a:prstGeom prst="rect">
            <a:avLst/>
          </a:prstGeom>
        </p:spPr>
        <p:txBody>
          <a:bodyPr vert="horz" lIns="90419" tIns="45210" rIns="90419" bIns="452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6" y="9428106"/>
            <a:ext cx="2945292" cy="496961"/>
          </a:xfrm>
          <a:prstGeom prst="rect">
            <a:avLst/>
          </a:prstGeom>
        </p:spPr>
        <p:txBody>
          <a:bodyPr vert="horz" lIns="90419" tIns="45210" rIns="90419" bIns="45210" rtlCol="0" anchor="b"/>
          <a:lstStyle>
            <a:lvl1pPr algn="r">
              <a:defRPr sz="1300"/>
            </a:lvl1pPr>
          </a:lstStyle>
          <a:p>
            <a:fld id="{35E1E2F1-DA42-4CD0-94E0-D8CE90672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3"/>
          </a:xfrm>
          <a:prstGeom prst="rect">
            <a:avLst/>
          </a:prstGeom>
        </p:spPr>
        <p:txBody>
          <a:bodyPr vert="horz" lIns="95516" tIns="47759" rIns="95516" bIns="4775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3"/>
          </a:xfrm>
          <a:prstGeom prst="rect">
            <a:avLst/>
          </a:prstGeom>
        </p:spPr>
        <p:txBody>
          <a:bodyPr vert="horz" lIns="95516" tIns="47759" rIns="95516" bIns="47759" rtlCol="0"/>
          <a:lstStyle>
            <a:lvl1pPr algn="r">
              <a:defRPr sz="1300"/>
            </a:lvl1pPr>
          </a:lstStyle>
          <a:p>
            <a:fld id="{EA601CB3-17B6-4952-A902-A94C25746A73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6" tIns="47759" rIns="95516" bIns="477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8"/>
          </a:xfrm>
          <a:prstGeom prst="rect">
            <a:avLst/>
          </a:prstGeom>
        </p:spPr>
        <p:txBody>
          <a:bodyPr vert="horz" lIns="95516" tIns="47759" rIns="95516" bIns="477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5516" tIns="47759" rIns="95516" bIns="4775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3"/>
          </a:xfrm>
          <a:prstGeom prst="rect">
            <a:avLst/>
          </a:prstGeom>
        </p:spPr>
        <p:txBody>
          <a:bodyPr vert="horz" lIns="95516" tIns="47759" rIns="95516" bIns="47759" rtlCol="0" anchor="b"/>
          <a:lstStyle>
            <a:lvl1pPr algn="r">
              <a:defRPr sz="1300"/>
            </a:lvl1pPr>
          </a:lstStyle>
          <a:p>
            <a:fld id="{F88DE4E5-C209-4148-8429-A87632AC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6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E4E5-C209-4148-8429-A87632AC9465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988E-0E4E-4450-BDBC-470F9342B0CF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218-2838-4225-9FA5-9D16AD4C3DEA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AFA9-28FE-4F8C-B51C-85981CDD3206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85CB47-B2D0-4CDF-9D2A-E10F415C025E}" type="datetime1">
              <a:rPr lang="ru-RU" smtClean="0"/>
              <a:t>07.12.2020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6027-9851-4395-91F6-79A2FAB535CF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2C4A-C040-43BB-9F8E-D97EB64E8A7F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766-8187-48E6-90CF-DE55A4DA6883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1787-7C87-4937-8842-0F16CB119C42}" type="datetime1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CCD-D289-4030-BDDF-74830747AD6F}" type="datetime1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2F2-A63C-4175-A73A-5FA90B0A3E7E}" type="datetime1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3AE5-36C7-4FBA-A306-AE139EAAFD06}" type="datetime1">
              <a:rPr lang="ru-RU" smtClean="0"/>
              <a:t>07.12.2020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6530-F8AB-4EE2-89FB-73BEB1337381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0E1-F1D8-4776-9366-F3EC8F991E9C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206-79D3-4DBE-8587-707EA1C57AD2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1AC-0143-4BBE-8135-1E59C75B73FD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D99C-6CEE-418E-98EA-1DC2B193819E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DDAE-0371-4BFB-AE43-2E185310520D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A3DF-2DAB-4FD2-A985-033ED74DB0B6}" type="datetime1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25E1-C0BB-430C-8632-09C9FEB3AADF}" type="datetime1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F758-9CD4-47F8-B0AD-EAD193A5CA06}" type="datetime1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61-961A-4BE4-B371-130D0D2A1742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C864-D940-4794-B53A-360B40F1B83F}" type="datetime1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FDBBC3-D1FC-4907-9CA5-1D46946D7234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6FDBBC3-D1FC-4907-9CA5-1D46946D7234}" type="datetime1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D5371C-1535-41D0-98C8-C3D51D2A8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43808" y="6165304"/>
            <a:ext cx="30243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Томск, 2020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Результаты проведения  независимой оценки качества  условий осуществления образовательной деятельности  образовательными организациями </a:t>
            </a: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в Томской области в 2020 году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Исследование проводилось в рамках исполнения государственного контракта  от 13.04.2020.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№ 08652000003200001640001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Заказчик – Департамент общего образования Томской области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Исполнитель – общество с ограниченной ответственностью «Демиург»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82174" y="6517646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z="1200" smtClean="0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965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32656"/>
            <a:ext cx="8784976" cy="15121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Топ-5 лучших ОО Томской области, в баллах</a:t>
            </a:r>
          </a:p>
          <a:p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8916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07374"/>
              </p:ext>
            </p:extLst>
          </p:nvPr>
        </p:nvGraphicFramePr>
        <p:xfrm>
          <a:off x="179512" y="1844824"/>
          <a:ext cx="8784976" cy="475252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4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4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в рейтинге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МО</a:t>
                      </a: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ОО</a:t>
                      </a: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Общий показатель оценки качества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«Академический лицей им. Г.А.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Псахье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37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Каргасокский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Напасская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Стрежевой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СКоШ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«Гимназия № 13»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5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6195" y="332656"/>
            <a:ext cx="8784976" cy="15121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Топ-5 аутсайдеров Томской области,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8916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4904"/>
              </p:ext>
            </p:extLst>
          </p:nvPr>
        </p:nvGraphicFramePr>
        <p:xfrm>
          <a:off x="179512" y="1844824"/>
          <a:ext cx="8784976" cy="475252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4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4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в рейтинге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МО</a:t>
                      </a: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ОО</a:t>
                      </a: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Общий показатель оценки качества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Колпашевский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«Саровская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Богашевская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им. А.И. Федорова»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СИБИРО «ПЕЛЕНГ»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«Католическая гимназия г. Томска»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27" marR="685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Турунтаевская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52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418" y="188640"/>
            <a:ext cx="8784976" cy="792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Рейтинг средних значений общего показателя оценки качества условий осуществления образовательной деятельности в разрезе муниципальных образований, в баллах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1"/>
          <p:cNvSpPr txBox="1"/>
          <p:nvPr/>
        </p:nvSpPr>
        <p:spPr>
          <a:xfrm>
            <a:off x="7308304" y="2420888"/>
            <a:ext cx="1403648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Среднее значение общего показателя оценки качества в целом по региону – 81,95 баллов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748139"/>
              </p:ext>
            </p:extLst>
          </p:nvPr>
        </p:nvGraphicFramePr>
        <p:xfrm>
          <a:off x="323528" y="764704"/>
          <a:ext cx="732656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6408204" y="1091942"/>
            <a:ext cx="72008" cy="5250180"/>
          </a:xfrm>
          <a:prstGeom prst="line">
            <a:avLst/>
          </a:prstGeom>
          <a:noFill/>
          <a:ln w="28575" cap="flat" cmpd="sng" algn="ctr">
            <a:solidFill>
              <a:srgbClr val="003399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3078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образовательных учреждений г. Томска,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35139"/>
              </p:ext>
            </p:extLst>
          </p:nvPr>
        </p:nvGraphicFramePr>
        <p:xfrm>
          <a:off x="32544" y="1124744"/>
          <a:ext cx="9111456" cy="555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0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«Академический лицей им. Г.А.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Псахье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37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«Гимназия № 13»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25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ООШИ № 22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7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64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г.Томска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№30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ООШ № 38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65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91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Среднее значение общего показателя по</a:t>
                      </a:r>
                      <a:r>
                        <a:rPr lang="ru-RU" sz="2000" b="1" baseline="0" dirty="0">
                          <a:latin typeface="+mn-lt"/>
                        </a:rPr>
                        <a:t> г. Томск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32656"/>
            <a:ext cx="9144000" cy="2448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города </a:t>
            </a:r>
          </a:p>
          <a:p>
            <a:r>
              <a:rPr lang="ru-RU" sz="2000" b="1" dirty="0"/>
              <a:t>Кедровый,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4400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28007"/>
              </p:ext>
            </p:extLst>
          </p:nvPr>
        </p:nvGraphicFramePr>
        <p:xfrm>
          <a:off x="155700" y="2780928"/>
          <a:ext cx="9111456" cy="3821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4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оценки</a:t>
                      </a:r>
                      <a:r>
                        <a:rPr lang="ru-RU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качества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 Кедровый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1 г. Кедрового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76,20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Пудинская</a:t>
                      </a: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19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n-lt"/>
                        </a:rPr>
                        <a:t>   Среднее    значение    общего   показателя   по</a:t>
                      </a:r>
                      <a:r>
                        <a:rPr lang="ru-RU" sz="2000" b="0" baseline="0" dirty="0">
                          <a:latin typeface="+mn-lt"/>
                        </a:rPr>
                        <a:t>   г. Кедровый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02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 5 первых и 5 последних мест в рейтинге среди  образовательных учреждений ЗАТО Северск,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27857"/>
              </p:ext>
            </p:extLst>
          </p:nvPr>
        </p:nvGraphicFramePr>
        <p:xfrm>
          <a:off x="32544" y="1124744"/>
          <a:ext cx="9111456" cy="5485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3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0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«Северская школа-интернат для обучающихся с ОВЗ»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196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Самусьский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лицей»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«СОШ №197 имени В. Маркелова»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«Северский лицей»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«Северская гимназия»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  «СОШ  №  88  имени  А.  Бородина  и  А. Кочева»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91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Рейтинг образовательных учреждений </a:t>
            </a:r>
          </a:p>
          <a:p>
            <a:r>
              <a:rPr lang="ru-RU" sz="2000" b="1" dirty="0"/>
              <a:t>г. Стрежевой,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1281"/>
              </p:ext>
            </p:extLst>
          </p:nvPr>
        </p:nvGraphicFramePr>
        <p:xfrm>
          <a:off x="179512" y="1124744"/>
          <a:ext cx="8784976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1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СКоШ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CОШ № 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CОШ №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ОСОШ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СОШ № 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Гимназия №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СОШ №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CОШ №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0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89,77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6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/>
              <a:t>Александровского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04039"/>
              </p:ext>
            </p:extLst>
          </p:nvPr>
        </p:nvGraphicFramePr>
        <p:xfrm>
          <a:off x="179512" y="1124744"/>
          <a:ext cx="8856984" cy="5472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2 с. Александровское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8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1 с. Александровское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СОШ с.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Назино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СОШ с. Лукашкин Яр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ООШ п. Октябрьский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НОШ д. Ларино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СОШ с. Новоникольское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3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 образовательных учреждений  </a:t>
            </a:r>
            <a:r>
              <a:rPr lang="ru-RU" sz="2000" b="1" dirty="0" err="1"/>
              <a:t>Асиновского</a:t>
            </a:r>
            <a:r>
              <a:rPr lang="ru-RU" sz="2000" b="1" dirty="0"/>
              <a:t>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69688"/>
              </p:ext>
            </p:extLst>
          </p:nvPr>
        </p:nvGraphicFramePr>
        <p:xfrm>
          <a:off x="107504" y="1124744"/>
          <a:ext cx="8928992" cy="5509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9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8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4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4 г. Асино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«Гимназия № 2 г. Асино»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ОШ ОВЗ № 10 г. Асино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с.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Минаевки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с.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Новиковка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с. Ново-Кусково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5 г. Асино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ООШ с. Больше-Дорохово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1 г. Асино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с. Новониколаевка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72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81,80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55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Бакчарского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44299"/>
              </p:ext>
            </p:extLst>
          </p:nvPr>
        </p:nvGraphicFramePr>
        <p:xfrm>
          <a:off x="179512" y="1124744"/>
          <a:ext cx="8856984" cy="5470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Поротниковская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«Крыловская школа-интернат»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Высокоярская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«Бакчарская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Плотниковская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Большегалкинская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Вавиловская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Парбигская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им. М.Т. Калашникова»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72,92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3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82,48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23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755576" y="1484784"/>
            <a:ext cx="7772400" cy="4176713"/>
          </a:xfrm>
        </p:spPr>
        <p:txBody>
          <a:bodyPr>
            <a:noAutofit/>
          </a:bodyPr>
          <a:lstStyle/>
          <a:p>
            <a:pPr algn="l"/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</a:rPr>
              <a:t>Раздел 1.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tx2"/>
                </a:solidFill>
              </a:rPr>
              <a:t>Методика расчета показателей независимой оценки качества условий осуществления  образовательной деятельности организациями, осуществляющими образовательную деятельность в сфере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76585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Верхнекетского</a:t>
            </a:r>
            <a:r>
              <a:rPr lang="ru-RU" sz="2000" b="1" dirty="0"/>
              <a:t>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62345"/>
              </p:ext>
            </p:extLst>
          </p:nvPr>
        </p:nvGraphicFramePr>
        <p:xfrm>
          <a:off x="107504" y="1124744"/>
          <a:ext cx="8856984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7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Сайгинская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Клюквинская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«Белоярская СОШ № 1»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Ягоднинская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«Катайгинская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БСШ №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«Степановская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54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87,67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9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/>
              <a:t>Зырянского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50302"/>
              </p:ext>
            </p:extLst>
          </p:nvPr>
        </p:nvGraphicFramePr>
        <p:xfrm>
          <a:off x="179512" y="1124744"/>
          <a:ext cx="8784976" cy="54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1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7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Причулымская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«Зырянская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«Дубровская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«Берлинская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«Семёновская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«Михайловская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Чердатская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8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78,07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6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образовательных учреждений </a:t>
            </a:r>
            <a:r>
              <a:rPr lang="ru-RU" sz="2000" b="1" dirty="0" err="1"/>
              <a:t>Каргасокского</a:t>
            </a:r>
            <a:r>
              <a:rPr lang="ru-RU" sz="2000" b="1" dirty="0"/>
              <a:t>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64609"/>
              </p:ext>
            </p:extLst>
          </p:nvPr>
        </p:nvGraphicFramePr>
        <p:xfrm>
          <a:off x="179510" y="1124739"/>
          <a:ext cx="8784977" cy="5630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Напасская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Каргасокская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 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«Сосновская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Среднетымская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Мыльджинская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«Киевская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«Павловская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Нововасюганская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Усть-Тымская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Киндальская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84,04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5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 образовательных учреждений  </a:t>
            </a:r>
            <a:r>
              <a:rPr lang="ru-RU" sz="2000" b="1" dirty="0" err="1"/>
              <a:t>Кожевниковского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64499"/>
              </p:ext>
            </p:extLst>
          </p:nvPr>
        </p:nvGraphicFramePr>
        <p:xfrm>
          <a:off x="179510" y="1124739"/>
          <a:ext cx="8784977" cy="5630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КСОШ №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Осиновская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«Малиновская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«Новопокровская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Чилинская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Песочнодубровская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Батуринская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Елгайская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«Вороновская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«Новосергеевская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83,86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образовательных учреждений Колпашевского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32205"/>
              </p:ext>
            </p:extLst>
          </p:nvPr>
        </p:nvGraphicFramePr>
        <p:xfrm>
          <a:off x="179510" y="1124739"/>
          <a:ext cx="8784977" cy="5630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«Старо-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Тогурская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Озеренская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Чажемтовская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Инкинская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«Саровская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83,60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3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Кривошеинского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34068"/>
              </p:ext>
            </p:extLst>
          </p:nvPr>
        </p:nvGraphicFramePr>
        <p:xfrm>
          <a:off x="179510" y="1124739"/>
          <a:ext cx="8784978" cy="547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«Никольская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Иштанская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Белобугорская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«Петровская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«Красноярская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«Малиновская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Пудовская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«Новокривошеинская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18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80,80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74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Молчановского</a:t>
            </a:r>
            <a:r>
              <a:rPr lang="ru-RU" sz="2000" b="1" dirty="0"/>
              <a:t>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97600"/>
              </p:ext>
            </p:extLst>
          </p:nvPr>
        </p:nvGraphicFramePr>
        <p:xfrm>
          <a:off x="179510" y="1124739"/>
          <a:ext cx="8784978" cy="547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Молчановская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 1»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Суйгинская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Сарафановская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Тунгусовская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«Соколовская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2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Наргинская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2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Сулзатская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«Могочинская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«Молчановская СОШ № 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542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80,09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9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Парабельского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84913"/>
              </p:ext>
            </p:extLst>
          </p:nvPr>
        </p:nvGraphicFramePr>
        <p:xfrm>
          <a:off x="179510" y="1124739"/>
          <a:ext cx="8784978" cy="5381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Шпалозаводская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Парабельская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гимназия»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«Заводская СШ»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Старицинская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Нарымская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«Парабельская СШ им. Н.А. Образцова»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«Нельманчевская 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«Новосельцевская СШ»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«Толмачевская НШ»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18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87,43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5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образовательных учреждений Первомайского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95136"/>
              </p:ext>
            </p:extLst>
          </p:nvPr>
        </p:nvGraphicFramePr>
        <p:xfrm>
          <a:off x="179510" y="1124739"/>
          <a:ext cx="8784977" cy="5510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«Улу-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Юльская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Беляйская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«Комсомольская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«Первомайская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Берёзовская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Туендатская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Торбеевская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Ореховская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84,85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71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Тегульдетского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85780"/>
              </p:ext>
            </p:extLst>
          </p:nvPr>
        </p:nvGraphicFramePr>
        <p:xfrm>
          <a:off x="179510" y="1124739"/>
          <a:ext cx="8712970" cy="5544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39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Берегаевская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«Белоярская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«Четь-Конторская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«Красногорская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«Черноярская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«Ново-Шумиловская НОШ»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07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83,74 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4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62" y="629816"/>
            <a:ext cx="8045086" cy="782960"/>
          </a:xfr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Методика проведения исследования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017" y="1484784"/>
            <a:ext cx="8271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u="sng" dirty="0">
                <a:effectLst/>
              </a:rPr>
              <a:t>Объект исследования: </a:t>
            </a:r>
            <a:r>
              <a:rPr lang="ru-RU" b="1" i="1" dirty="0">
                <a:effectLst/>
              </a:rPr>
              <a:t> </a:t>
            </a:r>
            <a:r>
              <a:rPr lang="ru-RU" dirty="0">
                <a:effectLst/>
              </a:rPr>
              <a:t>304 </a:t>
            </a:r>
            <a:r>
              <a:rPr lang="ru-RU" dirty="0"/>
              <a:t>образовательных учреждения, осуществляющих образовательную деятельность в Томской области в 2020 году в соответствии с утвержденным  заказчиком перечнем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63" y="2492896"/>
            <a:ext cx="8316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/>
              <a:t>Задачи исследования: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открытости и доступности информации об образовательной организации;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комфортности условий предоставления услуг;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доступности услуг для инвалидов;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доброжелательности, вежливости работников образовательной организации;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удовлетворенности условиями ведения образовательной деятельности организаций.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078219"/>
            <a:ext cx="854893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i="1" dirty="0"/>
              <a:t>Методика расчета утверждена Единым порядком расчета показателей, характеризующих общие критерии оценки качества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экспертизы,   утвержденного   приказом  Минтруда  России  от  31 мая  2018  г. № 344н.</a:t>
            </a:r>
          </a:p>
        </p:txBody>
      </p:sp>
    </p:spTree>
    <p:extLst>
      <p:ext uri="{BB962C8B-B14F-4D97-AF65-F5344CB8AC3E}">
        <p14:creationId xmlns:p14="http://schemas.microsoft.com/office/powerpoint/2010/main" val="399453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/>
              <a:t>Томского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64076"/>
              </p:ext>
            </p:extLst>
          </p:nvPr>
        </p:nvGraphicFramePr>
        <p:xfrm>
          <a:off x="179510" y="1124739"/>
          <a:ext cx="8784977" cy="5510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Новоархангельская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Чернореченская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Басандайская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им. Д.А. Козлова»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«Спасская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«Интеграция»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Рыбаловская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Нелюбинская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Богашевская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им.А.И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Федорова»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Турунтаевская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6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79208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образовательных учреждений </a:t>
            </a:r>
          </a:p>
          <a:p>
            <a:r>
              <a:rPr lang="ru-RU" sz="2000" b="1" dirty="0" err="1"/>
              <a:t>Чаинского</a:t>
            </a:r>
            <a:r>
              <a:rPr lang="ru-RU" sz="2000" b="1" dirty="0"/>
              <a:t> района,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29663"/>
              </p:ext>
            </p:extLst>
          </p:nvPr>
        </p:nvGraphicFramePr>
        <p:xfrm>
          <a:off x="179510" y="1124739"/>
          <a:ext cx="8712970" cy="547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7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Гореловская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Нижнетигинская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«Чаинская школа-интернат»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Новоколоминская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Варгатёрская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7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Леботёрская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7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Коломиногривская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7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«Подгорнская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7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«Усть-Бакчарская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774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79,94 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8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 5 первых и 5 последних мест в рейтинге среди образовательных учреждений </a:t>
            </a:r>
            <a:r>
              <a:rPr lang="ru-RU" sz="2000" b="1" dirty="0" err="1"/>
              <a:t>Шегарского</a:t>
            </a:r>
            <a:r>
              <a:rPr lang="ru-RU" sz="2000" b="1" dirty="0"/>
              <a:t> района,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06754"/>
              </p:ext>
            </p:extLst>
          </p:nvPr>
        </p:nvGraphicFramePr>
        <p:xfrm>
          <a:off x="179510" y="1124739"/>
          <a:ext cx="8784977" cy="5510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«Каргалинская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Шегарская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 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Малобрагинская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«Баткатская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Шегарская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 1»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«Побединская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Бабарыкинская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«Монастырская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Анастасьевская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«Вороновская НОШ»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861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91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7" y="332656"/>
            <a:ext cx="9144000" cy="1224136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Рейтинг частных и некоммерческих образовательных учреждений,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16016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01558"/>
              </p:ext>
            </p:extLst>
          </p:nvPr>
        </p:nvGraphicFramePr>
        <p:xfrm>
          <a:off x="179510" y="1556791"/>
          <a:ext cx="8568954" cy="504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2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1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№ п/п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Наименование образовательного учреждения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Общий показатель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оценки качества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ЧОУ ГИМНАЗИЯ "ТОМЬ"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ЧОУ "ЛИЦЕЙ ТГУ"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СИБИРО "ПЕЛЕНГ"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"КАТОЛИЧЕСКАЯ ГИМНАЗИЯ Г. ТОМСКА"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60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значение общего показателя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67,35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7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80502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69123700"/>
              </p:ext>
            </p:extLst>
          </p:nvPr>
        </p:nvGraphicFramePr>
        <p:xfrm>
          <a:off x="467544" y="1268760"/>
          <a:ext cx="84866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9168" y="332656"/>
            <a:ext cx="8784976" cy="11521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Средние, наибольшие и наименьшие значения отдельных групп  общего показателя оценки качества, в баллах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032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35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755576" y="1844824"/>
            <a:ext cx="7236296" cy="4012977"/>
          </a:xfrm>
        </p:spPr>
        <p:txBody>
          <a:bodyPr>
            <a:noAutofit/>
          </a:bodyPr>
          <a:lstStyle/>
          <a:p>
            <a:pPr algn="l"/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Раздел 3. </a:t>
            </a:r>
            <a:b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Оценка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r>
              <a:rPr lang="ru-RU" sz="3200" b="1" i="1" dirty="0">
                <a:solidFill>
                  <a:schemeClr val="tx1"/>
                </a:solidFill>
              </a:rPr>
              <a:t>по показателям первой группы «</a:t>
            </a:r>
            <a:r>
              <a:rPr lang="ru-RU" sz="3200" b="1" i="1" u="sng" dirty="0">
                <a:solidFill>
                  <a:schemeClr val="tx1"/>
                </a:solidFill>
              </a:rPr>
              <a:t>Открытость и доступность информации об образовательной организации</a:t>
            </a:r>
            <a:r>
              <a:rPr lang="ru-RU" sz="3200" b="1" i="1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96693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64400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373616" cy="11863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Первая группа критериев: </a:t>
            </a:r>
            <a:r>
              <a:rPr lang="ru-RU" sz="2500" b="1" i="1" u="sng" dirty="0">
                <a:solidFill>
                  <a:schemeClr val="bg1"/>
                </a:solidFill>
              </a:rPr>
              <a:t>Открытость и доступность информации, размещенной на официальном сайте  </a:t>
            </a:r>
            <a:r>
              <a:rPr lang="ru-RU" sz="1800" b="1" dirty="0">
                <a:solidFill>
                  <a:schemeClr val="bg1"/>
                </a:solidFill>
              </a:rPr>
              <a:t>(максимальное  количество баллов </a:t>
            </a:r>
            <a:r>
              <a:rPr lang="ru-RU" sz="1600" dirty="0"/>
              <a:t>–</a:t>
            </a:r>
            <a:r>
              <a:rPr lang="ru-RU" sz="1800" b="1" dirty="0">
                <a:solidFill>
                  <a:schemeClr val="bg1"/>
                </a:solidFill>
              </a:rPr>
              <a:t> 100)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964122"/>
              </p:ext>
            </p:extLst>
          </p:nvPr>
        </p:nvGraphicFramePr>
        <p:xfrm>
          <a:off x="0" y="1484784"/>
          <a:ext cx="889248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15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8459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37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556100"/>
              </p:ext>
            </p:extLst>
          </p:nvPr>
        </p:nvGraphicFramePr>
        <p:xfrm>
          <a:off x="218863" y="721938"/>
          <a:ext cx="8712968" cy="597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70700" y="332656"/>
            <a:ext cx="8712968" cy="8149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Средние, наибольшие и наименьшие значения </a:t>
            </a:r>
            <a:r>
              <a:rPr lang="ru-RU" sz="1800" b="1" dirty="0"/>
              <a:t>показателей группы «</a:t>
            </a:r>
            <a:r>
              <a:rPr lang="ru-RU" sz="1800" b="1" i="1" u="sng" dirty="0"/>
              <a:t>Открытость и доступность информации об образовательной организации</a:t>
            </a:r>
            <a:r>
              <a:rPr lang="ru-RU" sz="1800" b="1" dirty="0"/>
              <a:t>», в баллах </a:t>
            </a:r>
          </a:p>
        </p:txBody>
      </p:sp>
    </p:spTree>
    <p:extLst>
      <p:ext uri="{BB962C8B-B14F-4D97-AF65-F5344CB8AC3E}">
        <p14:creationId xmlns:p14="http://schemas.microsoft.com/office/powerpoint/2010/main" val="2076245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38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23898"/>
              </p:ext>
            </p:extLst>
          </p:nvPr>
        </p:nvGraphicFramePr>
        <p:xfrm>
          <a:off x="251520" y="1322869"/>
          <a:ext cx="8640959" cy="53473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качества, в баллах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«Гимназия № 24 им. М.В. Октябрьской»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67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51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«Академический лицей им. Г.А.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Псахье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13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25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«Сибирский лицей»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Халдеевская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«Интеграция»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Вороновская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Шегарского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СОШ с. Новоникольское Александровского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«Католическая гимназия г. Томска»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27431"/>
            <a:ext cx="8784976" cy="1141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Первые и последние места в рейтинге по первой группе показателей  «</a:t>
            </a:r>
            <a:r>
              <a:rPr lang="ru-RU" sz="2400" b="1" i="1" u="sng" dirty="0"/>
              <a:t>Открытость и доступность информации об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88004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569" y="297768"/>
            <a:ext cx="9144000" cy="8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/>
              <a:t>Рейтинг средних значений первой группы показателей  «Открытость и доступность информации об образовательной организации» в разрезе МО, в баллах</a:t>
            </a:r>
            <a:endParaRPr lang="ru-RU" sz="1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5815" y="-6735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39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074075"/>
              </p:ext>
            </p:extLst>
          </p:nvPr>
        </p:nvGraphicFramePr>
        <p:xfrm>
          <a:off x="179512" y="476672"/>
          <a:ext cx="9324528" cy="654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16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9488142"/>
              </p:ext>
            </p:extLst>
          </p:nvPr>
        </p:nvGraphicFramePr>
        <p:xfrm>
          <a:off x="539552" y="1700808"/>
          <a:ext cx="7877175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62068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Группы показателей независимой оценки качества условий  осуществления 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3736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57520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>
                <a:solidFill>
                  <a:srgbClr val="669900"/>
                </a:solidFill>
              </a:rPr>
              <a:t>Раздел 4. </a:t>
            </a:r>
            <a:br>
              <a:rPr lang="ru-RU" sz="3200" b="1" i="1" u="sng" dirty="0">
                <a:solidFill>
                  <a:srgbClr val="669900"/>
                </a:solidFill>
              </a:rPr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Оценка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r>
              <a:rPr lang="ru-RU" sz="3200" b="1" i="1" dirty="0">
                <a:solidFill>
                  <a:schemeClr val="tx1"/>
                </a:solidFill>
              </a:rPr>
              <a:t>по показателям второй группы: «</a:t>
            </a:r>
            <a:r>
              <a:rPr lang="ru-RU" sz="3200" b="1" i="1" u="sng" dirty="0">
                <a:solidFill>
                  <a:schemeClr val="tx1"/>
                </a:solidFill>
              </a:rPr>
              <a:t>Комфортность условий предоставления услуг</a:t>
            </a:r>
            <a:r>
              <a:rPr lang="ru-RU" sz="3200" b="1" i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96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500" b="1" dirty="0"/>
              <a:t>Вторая группа критериев: </a:t>
            </a:r>
            <a:r>
              <a:rPr lang="ru-RU" sz="2500" b="1" i="1" u="sng" dirty="0"/>
              <a:t>Комфортность условий предоставления услуг</a:t>
            </a:r>
            <a:r>
              <a:rPr lang="ru-RU" sz="2500" b="1" dirty="0"/>
              <a:t> (максимальное  количество баллов </a:t>
            </a:r>
            <a:r>
              <a:rPr lang="ru-RU" sz="2400" dirty="0"/>
              <a:t>–</a:t>
            </a:r>
            <a:r>
              <a:rPr lang="ru-RU" sz="2500" b="1" dirty="0"/>
              <a:t> 100)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64400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41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7261595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126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030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/>
              <a:t>Средние, наибольшие и наименьшие значения показателей группы «</a:t>
            </a:r>
            <a:r>
              <a:rPr lang="ru-RU" sz="2300" b="1" i="1" u="sng" dirty="0"/>
              <a:t>Комфортность условий предоставления услуг</a:t>
            </a:r>
            <a:r>
              <a:rPr lang="ru-RU" sz="2300" b="1" dirty="0"/>
              <a:t>», в баллах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30953" y="-107993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42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41605055"/>
              </p:ext>
            </p:extLst>
          </p:nvPr>
        </p:nvGraphicFramePr>
        <p:xfrm>
          <a:off x="539552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446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43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23073"/>
              </p:ext>
            </p:extLst>
          </p:nvPr>
        </p:nvGraphicFramePr>
        <p:xfrm>
          <a:off x="251521" y="1322868"/>
          <a:ext cx="8712968" cy="53464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0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качества, в баллах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Причулымская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Зырянского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«Старо-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Колпашевского района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Аргат-Юльская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Беляйская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Первомайского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Берегаевская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404">
                <a:tc>
                  <a:txBody>
                    <a:bodyPr/>
                    <a:lstStyle/>
                    <a:p>
                      <a:r>
                        <a:rPr lang="ru-RU" dirty="0"/>
                        <a:t>292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СИБИРО «ПЕЛЕНГ»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Новокривошеинская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Кривошеинского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ЧОУ Гимназия «Томь»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49,00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ЧОУ «Лицей ТГУ»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44,50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«Католическая гимназия г. Томска»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38,50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0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Богашевская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 им. А.И. Федорова»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30,50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27431"/>
            <a:ext cx="8784976" cy="1141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Первые и последние места в рейтинге по второй группе показателей  «</a:t>
            </a:r>
            <a:r>
              <a:rPr lang="ru-RU" sz="2400" b="1" i="1" u="sng" dirty="0"/>
              <a:t>Комфортность условий предоставления услуг»</a:t>
            </a:r>
          </a:p>
        </p:txBody>
      </p:sp>
    </p:spTree>
    <p:extLst>
      <p:ext uri="{BB962C8B-B14F-4D97-AF65-F5344CB8AC3E}">
        <p14:creationId xmlns:p14="http://schemas.microsoft.com/office/powerpoint/2010/main" val="2333135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8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/>
              <a:t>Рейтинг средних значений группы показателей  «Комфортность условий  предоставления услуг» в разрезе МО, в баллах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5815" y="-6735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3434737"/>
              </p:ext>
            </p:extLst>
          </p:nvPr>
        </p:nvGraphicFramePr>
        <p:xfrm>
          <a:off x="107504" y="537210"/>
          <a:ext cx="8784976" cy="632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85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129528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>
                <a:solidFill>
                  <a:srgbClr val="669900"/>
                </a:solidFill>
              </a:rPr>
              <a:t>Раздел  5. 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Оценка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r>
              <a:rPr lang="ru-RU" sz="3200" b="1" i="1" dirty="0">
                <a:solidFill>
                  <a:schemeClr val="tx1"/>
                </a:solidFill>
              </a:rPr>
              <a:t>образовательных организаций по показателям </a:t>
            </a:r>
            <a:r>
              <a:rPr lang="ru-RU" sz="3200" b="1" i="1" u="sng" dirty="0">
                <a:solidFill>
                  <a:schemeClr val="tx1"/>
                </a:solidFill>
              </a:rPr>
              <a:t>третьей группы  «Доступность услуг для инвалидов»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6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644008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648"/>
            <a:ext cx="8229600" cy="10026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500" b="1" dirty="0"/>
              <a:t>Третья группа критериев: </a:t>
            </a:r>
            <a:r>
              <a:rPr lang="ru-RU" sz="2800" b="1" i="1" u="sng" dirty="0"/>
              <a:t>Доступность услуг для инвалидов</a:t>
            </a:r>
            <a:r>
              <a:rPr lang="ru-RU" sz="2500" b="1" dirty="0"/>
              <a:t>  </a:t>
            </a:r>
            <a:r>
              <a:rPr lang="ru-RU" sz="2200" b="1" dirty="0"/>
              <a:t>(максимальное  количество баллов </a:t>
            </a:r>
            <a:r>
              <a:rPr lang="ru-RU" sz="2000" dirty="0"/>
              <a:t>–</a:t>
            </a:r>
            <a:r>
              <a:rPr lang="ru-RU" sz="2200" b="1" dirty="0"/>
              <a:t> 100)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22509630"/>
              </p:ext>
            </p:extLst>
          </p:nvPr>
        </p:nvGraphicFramePr>
        <p:xfrm>
          <a:off x="0" y="1268760"/>
          <a:ext cx="925252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126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1975" y="237748"/>
            <a:ext cx="8712968" cy="11030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/>
              <a:t>Средние, наибольшие и наименьшие значения </a:t>
            </a:r>
            <a:r>
              <a:rPr lang="ru-RU" sz="2400" b="1" dirty="0"/>
              <a:t>показателей группы «Доступность услуг для инвалидов», в баллах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8459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47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93614964"/>
              </p:ext>
            </p:extLst>
          </p:nvPr>
        </p:nvGraphicFramePr>
        <p:xfrm>
          <a:off x="467544" y="1275817"/>
          <a:ext cx="8208912" cy="53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754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44008" y="5452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31079"/>
              </p:ext>
            </p:extLst>
          </p:nvPr>
        </p:nvGraphicFramePr>
        <p:xfrm>
          <a:off x="251521" y="1322868"/>
          <a:ext cx="8712968" cy="540345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0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качества, в баллах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Каргасокская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 № 2»  Каргасокского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МАОУ СОШ № 37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99,10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«Академический лицей им. Г.А.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Псахье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90,80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МАОУ гимназия № 2 г. Асино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90,10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СОШ № 84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ЗАТО Северск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89,90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404">
                <a:tc>
                  <a:txBody>
                    <a:bodyPr/>
                    <a:lstStyle/>
                    <a:p>
                      <a:r>
                        <a:rPr lang="ru-RU" dirty="0"/>
                        <a:t>292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Усть-Тымская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Каргасокского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Молчановская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 № 2»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Молчановского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Нелюбинская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СОШ» Томского района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Кожевниковского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Новосергеевская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СИБИРО «ПЕЛЕНГ» г. Томска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Анастасьевская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Шегарского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9024" y="332656"/>
            <a:ext cx="8784976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Первые и последние места в рейтинге по показателям группы «Доступность услуг для инвалидов», в баллах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219088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8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/>
              <a:t>Рейтинг средних значений </a:t>
            </a:r>
            <a:r>
              <a:rPr lang="ru-RU" sz="2000" b="1" dirty="0"/>
              <a:t>группы «Доступность услуг для инвалидов» в разрезе муниципальных образований, в баллах</a:t>
            </a:r>
            <a:endParaRPr lang="ru-RU" sz="19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5815" y="-6735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8077391"/>
              </p:ext>
            </p:extLst>
          </p:nvPr>
        </p:nvGraphicFramePr>
        <p:xfrm>
          <a:off x="-22222" y="764704"/>
          <a:ext cx="9468544" cy="631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0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170" y="64184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Каналы сбора информации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757" y="1268760"/>
            <a:ext cx="8829818" cy="54014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u="sng" dirty="0"/>
              <a:t>Для оценки качества предоставления услуг организациями были использованы следующие источники сбора информации: </a:t>
            </a:r>
          </a:p>
          <a:p>
            <a:endParaRPr lang="ru-RU" b="1" i="1" u="sng" dirty="0"/>
          </a:p>
          <a:p>
            <a:r>
              <a:rPr lang="ru-RU" b="1" dirty="0"/>
              <a:t>а) официальные сайты образовательных организаций </a:t>
            </a:r>
            <a:r>
              <a:rPr lang="ru-RU" dirty="0"/>
              <a:t>в информационно-коммуникационной сети «Интернет», </a:t>
            </a:r>
            <a:r>
              <a:rPr lang="ru-RU" b="1" dirty="0"/>
              <a:t>информационные стенды </a:t>
            </a:r>
            <a:r>
              <a:rPr lang="ru-RU" dirty="0"/>
              <a:t>в помещениях указанных организаций;</a:t>
            </a:r>
          </a:p>
          <a:p>
            <a:r>
              <a:rPr lang="ru-RU" b="1" dirty="0"/>
              <a:t>б) официальный сайт для размещения информации о государственных и муниципальных учреждениях </a:t>
            </a:r>
            <a:r>
              <a:rPr lang="ru-RU" dirty="0"/>
              <a:t>в сети «Интернет»;</a:t>
            </a:r>
          </a:p>
          <a:p>
            <a:pPr>
              <a:spcAft>
                <a:spcPts val="600"/>
              </a:spcAft>
            </a:pPr>
            <a:r>
              <a:rPr lang="ru-RU" b="1" dirty="0"/>
              <a:t>в) мнение получателей услуг </a:t>
            </a:r>
            <a:r>
              <a:rPr lang="ru-RU" dirty="0"/>
              <a:t>о качестве условий оказания услуг в целях установления удовлетворенности граждан условиями оказания услуг (интернет-опрос, в том числе на официальном сайте образовательной организации);</a:t>
            </a:r>
          </a:p>
          <a:p>
            <a:pPr>
              <a:spcAft>
                <a:spcPts val="600"/>
              </a:spcAft>
            </a:pPr>
            <a:r>
              <a:rPr lang="ru-RU" b="1" dirty="0"/>
              <a:t>г) запросы </a:t>
            </a:r>
            <a:r>
              <a:rPr lang="ru-RU" dirty="0"/>
              <a:t>в образовательные организации </a:t>
            </a:r>
          </a:p>
          <a:p>
            <a:pPr>
              <a:spcAft>
                <a:spcPts val="600"/>
              </a:spcAft>
            </a:pPr>
            <a:endParaRPr lang="ru-RU" sz="1200" dirty="0"/>
          </a:p>
          <a:p>
            <a:r>
              <a:rPr lang="ru-RU" sz="2000" b="1" dirty="0"/>
              <a:t>Максимально возможное количество баллов по итогам оценки качества предоставления услуг в образовательном учреждении составляет 100.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5434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633584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>
                <a:solidFill>
                  <a:srgbClr val="669900"/>
                </a:solidFill>
              </a:rPr>
              <a:t>Раздел  6. </a:t>
            </a:r>
            <a:r>
              <a:rPr lang="ru-RU" sz="3200" b="1" i="1" u="sng" dirty="0"/>
              <a:t/>
            </a:r>
            <a:br>
              <a:rPr lang="ru-RU" sz="3200" b="1" i="1" u="sng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Оценка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r>
              <a:rPr lang="ru-RU" sz="3200" b="1" i="1" dirty="0">
                <a:solidFill>
                  <a:schemeClr val="tx1"/>
                </a:solidFill>
              </a:rPr>
              <a:t>по показателям </a:t>
            </a:r>
            <a:r>
              <a:rPr lang="ru-RU" sz="3200" b="1" i="1" u="sng" dirty="0">
                <a:solidFill>
                  <a:schemeClr val="tx1"/>
                </a:solidFill>
              </a:rPr>
              <a:t>четвертой группы  «Доброжелательность, вежливость работников образовательных организаций»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24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644008" y="-34898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51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3960736"/>
              </p:ext>
            </p:extLst>
          </p:nvPr>
        </p:nvGraphicFramePr>
        <p:xfrm>
          <a:off x="179512" y="162880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2656"/>
            <a:ext cx="8460432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/>
              <a:t>Четвертая группа критериев: </a:t>
            </a:r>
            <a:r>
              <a:rPr lang="ru-RU" sz="2800" b="1" i="1" u="sng" dirty="0"/>
              <a:t>Доброжелательность, вежливость работников образовательных организаций</a:t>
            </a:r>
            <a:r>
              <a:rPr lang="ru-RU" sz="2500" b="1" dirty="0"/>
              <a:t>  </a:t>
            </a:r>
            <a:r>
              <a:rPr lang="ru-RU" sz="2000" b="1" dirty="0"/>
              <a:t>(максимальное  количество баллов </a:t>
            </a:r>
            <a:r>
              <a:rPr lang="ru-RU" sz="1800" dirty="0"/>
              <a:t>– </a:t>
            </a:r>
            <a:r>
              <a:rPr lang="ru-RU" sz="2000" b="1" dirty="0"/>
              <a:t>100)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3110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8459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1549450"/>
              </p:ext>
            </p:extLst>
          </p:nvPr>
        </p:nvGraphicFramePr>
        <p:xfrm>
          <a:off x="107504" y="1267252"/>
          <a:ext cx="9036496" cy="559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975" y="332656"/>
            <a:ext cx="8712968" cy="10801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Среднее, наибольшее и наименьшее значение показателей группы «Доброжелательность, вежливость работников образовательных организаций», в баллах </a:t>
            </a:r>
          </a:p>
        </p:txBody>
      </p:sp>
    </p:spTree>
    <p:extLst>
      <p:ext uri="{BB962C8B-B14F-4D97-AF65-F5344CB8AC3E}">
        <p14:creationId xmlns:p14="http://schemas.microsoft.com/office/powerpoint/2010/main" val="889038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751512" y="-32469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2151" y="324118"/>
            <a:ext cx="8784976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Первые и последние места в рейтинге по показателям группы «Доброжелательность, вежливость работников образовательных организаций», в баллах</a:t>
            </a:r>
            <a:endParaRPr lang="ru-RU" sz="2400" b="1" u="sng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02771"/>
              </p:ext>
            </p:extLst>
          </p:nvPr>
        </p:nvGraphicFramePr>
        <p:xfrm>
          <a:off x="251520" y="1322868"/>
          <a:ext cx="8640959" cy="542248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качества, в баллах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34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ОО городов  Томск, Стрежевой, а также Александровского, Зырянского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Каргасокского, Кожевниковского, Колпашевского, Кривошеинского, Парабельского, Первомайского, Тегульдетского, Томского, Чаинского районов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8" marR="5487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«Саровская СОШ» Колпашевского района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73,80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Пудовская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Кривошеинского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70,80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Вороновская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Шегарского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66,00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Новокривошеинская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Кривошеинского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65,60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Турунтаевская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62,40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63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prstClr val="white"/>
                </a:solidFill>
              </a:rPr>
              <a:t>Рейтинг средних значений </a:t>
            </a:r>
            <a:r>
              <a:rPr lang="ru-RU" sz="2000" b="1" dirty="0">
                <a:solidFill>
                  <a:prstClr val="white"/>
                </a:solidFill>
              </a:rPr>
              <a:t>группы «</a:t>
            </a:r>
            <a:r>
              <a:rPr lang="ru-RU" sz="2000" b="1" dirty="0"/>
              <a:t>Доброжелательность, вежливость работников образовательных организаций</a:t>
            </a:r>
            <a:r>
              <a:rPr lang="ru-RU" sz="2000" b="1" dirty="0">
                <a:solidFill>
                  <a:prstClr val="white"/>
                </a:solidFill>
              </a:rPr>
              <a:t>» в разрезе муниципальных образований, в баллах</a:t>
            </a:r>
            <a:endParaRPr lang="ru-RU" sz="1900" b="1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5815" y="-6735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pPr/>
              <a:t>54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9557159"/>
              </p:ext>
            </p:extLst>
          </p:nvPr>
        </p:nvGraphicFramePr>
        <p:xfrm>
          <a:off x="-25080" y="1124744"/>
          <a:ext cx="9144000" cy="587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214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489568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>
                <a:solidFill>
                  <a:srgbClr val="669900"/>
                </a:solidFill>
              </a:rPr>
              <a:t>Раздел  7. </a:t>
            </a:r>
            <a:r>
              <a:rPr lang="ru-RU" sz="3200" b="1" i="1" u="sng" dirty="0"/>
              <a:t/>
            </a:r>
            <a:br>
              <a:rPr lang="ru-RU" sz="3200" b="1" i="1" u="sng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Оценка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r>
              <a:rPr lang="ru-RU" sz="3200" b="1" i="1" dirty="0">
                <a:solidFill>
                  <a:schemeClr val="tx1"/>
                </a:solidFill>
              </a:rPr>
              <a:t>по показателям </a:t>
            </a:r>
            <a:r>
              <a:rPr lang="ru-RU" sz="3200" b="1" i="1" u="sng" dirty="0">
                <a:solidFill>
                  <a:schemeClr val="tx1"/>
                </a:solidFill>
              </a:rPr>
              <a:t>пятой группы  «Удовлетворенность условиями оказания услуг»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603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56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3048420"/>
              </p:ext>
            </p:extLst>
          </p:nvPr>
        </p:nvGraphicFramePr>
        <p:xfrm>
          <a:off x="195500" y="1470654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2656"/>
            <a:ext cx="8460432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/>
              <a:t>Пятая группа критериев «</a:t>
            </a:r>
            <a:r>
              <a:rPr lang="ru-RU" sz="2800" b="1" dirty="0"/>
              <a:t>Удовлетворенность условиями оказания услуг» </a:t>
            </a:r>
            <a:r>
              <a:rPr lang="ru-RU" sz="2000" b="1" dirty="0"/>
              <a:t>(максимальное  количество баллов </a:t>
            </a:r>
            <a:r>
              <a:rPr lang="ru-RU" sz="2000" dirty="0"/>
              <a:t>–</a:t>
            </a:r>
            <a:r>
              <a:rPr lang="ru-RU" sz="2000" b="1" dirty="0"/>
              <a:t> 100)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077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8459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1855" y="331416"/>
            <a:ext cx="8712968" cy="10801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Средние, наибольшие и наименьшие значения показателей группы «Удовлетворенность условиями оказания услуг», </a:t>
            </a:r>
          </a:p>
          <a:p>
            <a:r>
              <a:rPr lang="ru-RU" sz="2000" b="1" dirty="0"/>
              <a:t>в баллах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63741124"/>
              </p:ext>
            </p:extLst>
          </p:nvPr>
        </p:nvGraphicFramePr>
        <p:xfrm>
          <a:off x="611560" y="1411536"/>
          <a:ext cx="7992888" cy="516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538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44008" y="5452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58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18996"/>
              </p:ext>
            </p:extLst>
          </p:nvPr>
        </p:nvGraphicFramePr>
        <p:xfrm>
          <a:off x="251521" y="1322868"/>
          <a:ext cx="8712968" cy="521228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0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качества, в баллах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«ОСОШ»  г. Стрежевой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Берегаевская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Старицинская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Нельманчевская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Новоархангельская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Иштанская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Кривошеинского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Красногорская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СИБИРО «ПЕЛЕНГ» 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НОШ д. Ларино Александровского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Новокривошеинская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Кривошеинского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Киндальская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Каргасокского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Толмачевская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НШ»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78" marR="54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Турунтаевская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 Томского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9024" y="332656"/>
            <a:ext cx="8784976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Первые и последние места в рейтинге по показателям группы «Удовлетворенность условиями оказания услуг», в баллах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023023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prstClr val="white"/>
                </a:solidFill>
              </a:rPr>
              <a:t>Рейтинг средних значений </a:t>
            </a:r>
            <a:r>
              <a:rPr lang="ru-RU" sz="2000" b="1" dirty="0">
                <a:solidFill>
                  <a:prstClr val="white"/>
                </a:solidFill>
              </a:rPr>
              <a:t>группы  «</a:t>
            </a:r>
            <a:r>
              <a:rPr lang="ru-RU" sz="2000" b="1" dirty="0"/>
              <a:t>Удовлетворенность условиями оказания услуг</a:t>
            </a:r>
            <a:r>
              <a:rPr lang="ru-RU" sz="2000" b="1" dirty="0">
                <a:solidFill>
                  <a:prstClr val="white"/>
                </a:solidFill>
              </a:rPr>
              <a:t>» в разрезе муниципальных образований, в баллах</a:t>
            </a:r>
            <a:endParaRPr lang="ru-RU" sz="1900" b="1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95815" y="-6735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pPr/>
              <a:t>59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41524219"/>
              </p:ext>
            </p:extLst>
          </p:nvPr>
        </p:nvGraphicFramePr>
        <p:xfrm>
          <a:off x="467544" y="670560"/>
          <a:ext cx="8280920" cy="618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38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97193" y="1462391"/>
            <a:ext cx="799288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Численность</a:t>
            </a:r>
            <a:r>
              <a:rPr lang="ru-RU" dirty="0"/>
              <a:t> выборочной совокупности </a:t>
            </a:r>
            <a:r>
              <a:rPr lang="ru-RU" b="1" dirty="0"/>
              <a:t>респондентов</a:t>
            </a:r>
            <a:r>
              <a:rPr lang="ru-RU" dirty="0"/>
              <a:t> </a:t>
            </a:r>
            <a:r>
              <a:rPr lang="ru-RU" b="1" dirty="0"/>
              <a:t>при проведении Интернет-опроса </a:t>
            </a:r>
            <a:r>
              <a:rPr lang="ru-RU" dirty="0"/>
              <a:t>составила </a:t>
            </a:r>
            <a:r>
              <a:rPr lang="ru-RU" b="1" dirty="0"/>
              <a:t>84 170 единиц.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764704"/>
            <a:ext cx="5688632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Процедурный раздел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7193" y="5445224"/>
            <a:ext cx="8120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/>
              <a:t>При мониторинге  показателей обследуемых образовательных  организаций были привлечены специалисты, имеющие опыт работы по проведению независимой оценки качества, в том числе образовательных учреждений, учреждений культуры, социального обслуживания и здравоохранения.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7192" y="2142241"/>
            <a:ext cx="799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   В    98,65    %    образовательных    организаций    обеспечен   40-процентный  порог  голосования от </a:t>
            </a:r>
            <a:r>
              <a:rPr lang="ru-RU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 числа генеральной совокупности</a:t>
            </a:r>
            <a:r>
              <a:rPr lang="ru-RU" b="1" i="1" dirty="0"/>
              <a:t>.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52932"/>
              </p:ext>
            </p:extLst>
          </p:nvPr>
        </p:nvGraphicFramePr>
        <p:xfrm>
          <a:off x="549590" y="3031984"/>
          <a:ext cx="7978524" cy="24719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8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5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83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Список    учреждений,    не   обеспечивших    40-процентный порог голосования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проголосовавших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с. Ягодного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Асиновского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СОШ № 1 г. Асино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«Михайловская СОШ» Зырянского района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 СИБИРО «ПЕЛЕНГ»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108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57520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>
                <a:solidFill>
                  <a:srgbClr val="669900"/>
                </a:solidFill>
              </a:rPr>
              <a:t>Раздел  8. </a:t>
            </a:r>
            <a:r>
              <a:rPr lang="ru-RU" sz="3200" b="1" i="1" u="sng" dirty="0"/>
              <a:t/>
            </a:r>
            <a:br>
              <a:rPr lang="ru-RU" sz="3200" b="1" i="1" u="sng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chemeClr val="tx1"/>
                </a:solidFill>
              </a:rPr>
              <a:t>Рекомендации по результатам полученных данных в ходе независимой оценки качества </a:t>
            </a:r>
            <a:r>
              <a:rPr lang="ru-RU" sz="3200" b="1" dirty="0">
                <a:solidFill>
                  <a:schemeClr val="tx1"/>
                </a:solidFill>
              </a:rPr>
              <a:t>условий осуществления образовательной деятельности </a:t>
            </a:r>
            <a:endParaRPr lang="ru-RU" sz="3200" b="1" i="1" u="sng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60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7404" y="404664"/>
            <a:ext cx="8964488" cy="10310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/>
              <a:t>Предложения по улучшению качества условий работы обследованных образовательных организаций</a:t>
            </a:r>
            <a:endParaRPr lang="ru-RU" sz="23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59648" y="4088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61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8996"/>
            <a:ext cx="8280920" cy="5032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образовательным организациям необходимо направить усилия на насыщение информационного поля содержательными материалами, которые отражают реальную картину качества условий оказания образовательных услуг;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актуализировать содержание сайтов в соответствии с нормативными требованиями к периодичности обновления информации на официальном сайте, информационными запросами родителей (законных представителей), воспитанников;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обеспечить оперативную и эффективную обратную связь по электронной почте; обеспечить контроль рассмотрения предложений об улучшении работы, внесенных через сайт, электронную почту, через анкетирование, опросы;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особо пристальное внимание следует уделить оборудованию помещений образовательных организаций и прилегающих к ним территорий с учетом доступности для инвалидов и обеспечению условий доступности, позволяющих инвалидам получать услуги наравне с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274761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608004" y="0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62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873" y="332656"/>
            <a:ext cx="885698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 2020 году по итогам  независимой оценки качества условий осуществления  образовательной </a:t>
            </a:r>
            <a:r>
              <a:rPr lang="ru-RU" sz="2000" b="1">
                <a:solidFill>
                  <a:schemeClr val="bg1"/>
                </a:solidFill>
              </a:rPr>
              <a:t>деятельности 20 % </a:t>
            </a:r>
            <a:r>
              <a:rPr lang="ru-RU" sz="2000" b="1" dirty="0">
                <a:solidFill>
                  <a:schemeClr val="bg1"/>
                </a:solidFill>
              </a:rPr>
              <a:t>организаций из 14 муниципальных образований, набравших наивысшее количество баллов, вошли в число лидеров рейтинга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1409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86778"/>
              </p:ext>
            </p:extLst>
          </p:nvPr>
        </p:nvGraphicFramePr>
        <p:xfrm>
          <a:off x="188873" y="1656095"/>
          <a:ext cx="8856984" cy="5058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6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7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47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муниципального образования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 ОО – лидеров рейтинга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 ОУ, подлежавших обследованию в 2020 г.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г. Томск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Парабельский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ЗАТО Северск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г. Стрежевой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Каргасокский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Колпашевский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Кожевниковский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Верхнекетский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Асиновский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Первомайский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Тегульдетский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Зырянский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Бакчарский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8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Кривошеинский</a:t>
                      </a:r>
                      <a:r>
                        <a:rPr lang="ru-RU" sz="188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8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241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43808" y="6165304"/>
            <a:ext cx="30243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Томск, 2020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Результаты проведения  независимой оценки качества  условий осуществления образовательной деятельности  образовательными организациями </a:t>
            </a: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</a:rPr>
              <a:t>в Томской области в 2020 году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Исследование проводилось в рамках исполнения государственного контракта  от 13.04.2020.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№ 08652000003200001640001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Заказчик – Департамент общего образования Томской области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Исполнитель – общество с ограниченной ответственностью «Демиург»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82174" y="6517646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z="1200" smtClean="0"/>
              <a:t>63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6247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644008" y="35017"/>
            <a:ext cx="133215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58977"/>
              </p:ext>
            </p:extLst>
          </p:nvPr>
        </p:nvGraphicFramePr>
        <p:xfrm>
          <a:off x="539552" y="1302153"/>
          <a:ext cx="8136904" cy="480011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8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16" marR="45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Доля </a:t>
                      </a:r>
                      <a:r>
                        <a:rPr lang="ru-RU" sz="1500" dirty="0" err="1">
                          <a:effectLst/>
                        </a:rPr>
                        <a:t>проголосо-вавших</a:t>
                      </a:r>
                      <a:r>
                        <a:rPr lang="ru-RU" sz="1200" dirty="0">
                          <a:effectLst/>
                        </a:rPr>
                        <a:t>, в %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16" marR="45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16" marR="45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Доля </a:t>
                      </a:r>
                      <a:r>
                        <a:rPr lang="ru-RU" sz="1500" dirty="0" err="1">
                          <a:effectLst/>
                        </a:rPr>
                        <a:t>проголосо-вавших</a:t>
                      </a:r>
                      <a:r>
                        <a:rPr lang="ru-RU" sz="1200" dirty="0">
                          <a:effectLst/>
                        </a:rPr>
                        <a:t>, в %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16" marR="4501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Томск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47,17 %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Кожевниковский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90,71 %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Кедровый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57,76 %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Колпашевский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104,33</a:t>
                      </a:r>
                      <a:r>
                        <a:rPr lang="ru-RU" sz="1600" b="1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ЗАТО Северск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Кривошеинский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55,10 %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Стрежевой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56,03 %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Молчановский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48,83 %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49,59 %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Парабельский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5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Асиновский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47,01 %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69,88 %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Бакчарский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49,93 %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47,00 %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Верхнекетский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62,17 %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52,33 %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2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Зырянский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46,26 %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Чаинский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62,20 %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Каргасокский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52,83 %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40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Шегарский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53,35 %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61610"/>
            <a:ext cx="80648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+mj-lt"/>
              </a:rPr>
              <a:t>Активность граждан – участников образовательного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06326"/>
              </p:ext>
            </p:extLst>
          </p:nvPr>
        </p:nvGraphicFramePr>
        <p:xfrm>
          <a:off x="1403648" y="6346779"/>
          <a:ext cx="6336704" cy="47667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54,42</a:t>
                      </a:r>
                      <a:r>
                        <a:rPr lang="ru-RU" sz="18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69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371C-1535-41D0-98C8-C3D51D2A8D04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683568" y="1052736"/>
            <a:ext cx="7848872" cy="4536503"/>
          </a:xfrm>
        </p:spPr>
        <p:txBody>
          <a:bodyPr>
            <a:noAutofit/>
          </a:bodyPr>
          <a:lstStyle/>
          <a:p>
            <a:pPr algn="l"/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Раздел 2. </a:t>
            </a:r>
            <a:r>
              <a:rPr lang="ru-RU" sz="3200" i="1" dirty="0">
                <a:solidFill>
                  <a:schemeClr val="tx2"/>
                </a:solidFill>
              </a:rPr>
              <a:t/>
            </a:r>
            <a:br>
              <a:rPr lang="ru-RU" sz="3200" i="1" dirty="0">
                <a:solidFill>
                  <a:schemeClr val="tx2"/>
                </a:solidFill>
              </a:rPr>
            </a:br>
            <a:r>
              <a:rPr lang="ru-RU" sz="3200" i="1" dirty="0">
                <a:solidFill>
                  <a:schemeClr val="tx2"/>
                </a:solidFill>
              </a:rPr>
              <a:t/>
            </a:r>
            <a:br>
              <a:rPr lang="ru-RU" sz="3200" i="1" dirty="0">
                <a:solidFill>
                  <a:schemeClr val="tx2"/>
                </a:solidFill>
              </a:rPr>
            </a:br>
            <a:r>
              <a:rPr lang="ru-RU" sz="3200" b="1" i="1" dirty="0">
                <a:solidFill>
                  <a:schemeClr val="tx2"/>
                </a:solidFill>
              </a:rPr>
              <a:t>Общий рейтинг образовательных организаций Томской области по результатам независимой оценки качества условий осуществления  образовательной деятельности </a:t>
            </a:r>
            <a:br>
              <a:rPr lang="ru-RU" sz="3200" b="1" i="1" dirty="0">
                <a:solidFill>
                  <a:schemeClr val="tx2"/>
                </a:solidFill>
              </a:rPr>
            </a:br>
            <a:r>
              <a:rPr lang="ru-RU" sz="3200" b="1" i="1" dirty="0">
                <a:solidFill>
                  <a:schemeClr val="tx2"/>
                </a:solidFill>
              </a:rPr>
              <a:t>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353381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87818" y="6492875"/>
            <a:ext cx="1161826" cy="365125"/>
          </a:xfrm>
        </p:spPr>
        <p:txBody>
          <a:bodyPr/>
          <a:lstStyle/>
          <a:p>
            <a:fld id="{CCD5371C-1535-41D0-98C8-C3D51D2A8D04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4444"/>
            <a:ext cx="8856984" cy="66018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Рейтинг Томской области по результатам независимой оценки качества условий осуществления  образовательной деятельности среди образовательных учреждений в 2020 году составляет 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81,95 баллов  из 100</a:t>
            </a:r>
            <a:r>
              <a:rPr lang="ru-RU" sz="2800" b="1" u="sng" dirty="0">
                <a:solidFill>
                  <a:schemeClr val="tx2"/>
                </a:solidFill>
              </a:rPr>
              <a:t> возможных. </a:t>
            </a:r>
          </a:p>
          <a:p>
            <a:endParaRPr lang="ru-RU" sz="2500" b="1" u="sng" dirty="0"/>
          </a:p>
          <a:p>
            <a:endParaRPr lang="ru-RU" b="1" u="sng" dirty="0"/>
          </a:p>
          <a:p>
            <a:endParaRPr lang="ru-RU" b="1" u="sng" dirty="0"/>
          </a:p>
          <a:p>
            <a:endParaRPr lang="ru-RU" b="1" u="sng" dirty="0"/>
          </a:p>
          <a:p>
            <a:endParaRPr lang="ru-RU" b="1" u="sng" dirty="0"/>
          </a:p>
          <a:p>
            <a:endParaRPr lang="ru-RU" b="1" u="sng" dirty="0"/>
          </a:p>
          <a:p>
            <a:pPr algn="just"/>
            <a:r>
              <a:rPr lang="ru-RU" sz="2000" b="1" i="1" dirty="0"/>
              <a:t>Значение показателя дает усредненную величину качества условий предоставляемых услуг по всем обследованным образовательным учреждениям, находящимся на территории региона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59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резентация (1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(1)</Template>
  <TotalTime>15648</TotalTime>
  <Words>4487</Words>
  <Application>Microsoft Office PowerPoint</Application>
  <PresentationFormat>Экран (4:3)</PresentationFormat>
  <Paragraphs>1317</Paragraphs>
  <Slides>63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2" baseType="lpstr">
      <vt:lpstr>Arial</vt:lpstr>
      <vt:lpstr>Calibri</vt:lpstr>
      <vt:lpstr>Candara</vt:lpstr>
      <vt:lpstr>Century Gothic</vt:lpstr>
      <vt:lpstr>Symbol</vt:lpstr>
      <vt:lpstr>Times New Roman</vt:lpstr>
      <vt:lpstr>Wingdings 2</vt:lpstr>
      <vt:lpstr>Презентация (1)</vt:lpstr>
      <vt:lpstr>Остин</vt:lpstr>
      <vt:lpstr>Презентация PowerPoint</vt:lpstr>
      <vt:lpstr>Раздел 1.  Методика расчета показателей независимой оценки качества условий осуществления  образовательной деятельности организациями, осуществляющими образовательную деятельность в сфере «Образование»</vt:lpstr>
      <vt:lpstr>Методика проведения исследования</vt:lpstr>
      <vt:lpstr>Презентация PowerPoint</vt:lpstr>
      <vt:lpstr>Презентация PowerPoint</vt:lpstr>
      <vt:lpstr>Процедурный раздел</vt:lpstr>
      <vt:lpstr>Презентация PowerPoint</vt:lpstr>
      <vt:lpstr> Раздел 2.   Общий рейтинг образовательных организаций Томской области по результатам независимой оценки качества условий осуществления  образовательной деятельности 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  Оценка качества условий осуществления образовательной деятельности по показателям первой группы «Открытость и доступность информации об образовательной организации»</vt:lpstr>
      <vt:lpstr>Первая группа критериев: Открытость и доступность информации, размещенной на официальном сайте  (максимальное  количество баллов – 100)</vt:lpstr>
      <vt:lpstr>Презентация PowerPoint</vt:lpstr>
      <vt:lpstr>Презентация PowerPoint</vt:lpstr>
      <vt:lpstr>Презентация PowerPoint</vt:lpstr>
      <vt:lpstr>Раздел 4.   Оценка качества условий осуществления образовательной деятельности по показателям второй группы: «Комфортность условий предоставления услуг»</vt:lpstr>
      <vt:lpstr>Вторая группа критериев: Комфортность условий предоставления услуг (максимальное  количество баллов – 100)</vt:lpstr>
      <vt:lpstr>Презентация PowerPoint</vt:lpstr>
      <vt:lpstr>Презентация PowerPoint</vt:lpstr>
      <vt:lpstr>Презентация PowerPoint</vt:lpstr>
      <vt:lpstr>Раздел  5.  Оценка качества условий осуществления образовательной деятельности образовательных организаций по показателям третьей группы  «Доступность услуг для инвалидов»</vt:lpstr>
      <vt:lpstr>Третья группа критериев: Доступность услуг для инвалидов  (максимальное  количество баллов – 100)</vt:lpstr>
      <vt:lpstr>Презентация PowerPoint</vt:lpstr>
      <vt:lpstr>Презентация PowerPoint</vt:lpstr>
      <vt:lpstr>Презентация PowerPoint</vt:lpstr>
      <vt:lpstr>Раздел  6.   Оценка качества условий осуществления образовательной деятельности по показателям четвертой группы  «Доброжелательность, вежливость работников образовательных организаций»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 7.   Оценка качества условий осуществления образовательной деятельности по показателям пятой группы  «Удовлетворенность условиями оказания услуг»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 8.   Рекомендации по результатам полученных данных в ходе независимой оценки качества условий осуществления образовательной деятельности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«Демиург»</dc:title>
  <dc:creator>г</dc:creator>
  <cp:lastModifiedBy>Пользователь Windows</cp:lastModifiedBy>
  <cp:revision>352</cp:revision>
  <cp:lastPrinted>2020-12-02T10:45:39Z</cp:lastPrinted>
  <dcterms:created xsi:type="dcterms:W3CDTF">2014-11-27T16:38:27Z</dcterms:created>
  <dcterms:modified xsi:type="dcterms:W3CDTF">2020-12-07T04:49:39Z</dcterms:modified>
</cp:coreProperties>
</file>